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0" r:id="rId4"/>
    <p:sldId id="259" r:id="rId5"/>
    <p:sldId id="262" r:id="rId6"/>
    <p:sldId id="269" r:id="rId7"/>
    <p:sldId id="266" r:id="rId8"/>
    <p:sldId id="272" r:id="rId9"/>
    <p:sldId id="270" r:id="rId10"/>
    <p:sldId id="271" r:id="rId11"/>
    <p:sldId id="273" r:id="rId12"/>
    <p:sldId id="261" r:id="rId13"/>
    <p:sldId id="258" r:id="rId14"/>
  </p:sldIdLst>
  <p:sldSz cx="12192000" cy="6858000"/>
  <p:notesSz cx="6858000" cy="9144000"/>
  <p:embeddedFontLst>
    <p:embeddedFont>
      <p:font typeface="阿里巴巴普惠体" panose="00020600040101010101" pitchFamily="18" charset="-122"/>
      <p:regular r:id="rId16"/>
      <p:bold r:id="rId17"/>
    </p:embeddedFont>
    <p:embeddedFont>
      <p:font typeface="阿里巴巴普惠体 Heavy" panose="00020600040101010101" pitchFamily="18" charset="-122"/>
      <p:bold r:id="rId18"/>
    </p:embeddedFont>
    <p:embeddedFont>
      <p:font typeface="等线" panose="02010600030101010101" pitchFamily="2" charset="-122"/>
      <p:regular r:id="rId19"/>
      <p:bold r:id="rId20"/>
    </p:embeddedFont>
    <p:embeddedFont>
      <p:font typeface="等线 Light" panose="02010600030101010101" pitchFamily="2" charset="-122"/>
      <p:regular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5" pos="28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12" autoAdjust="0"/>
    <p:restoredTop sz="87535" autoAdjust="0"/>
  </p:normalViewPr>
  <p:slideViewPr>
    <p:cSldViewPr snapToGrid="0" snapToObjects="1">
      <p:cViewPr>
        <p:scale>
          <a:sx n="70" d="100"/>
          <a:sy n="70" d="100"/>
        </p:scale>
        <p:origin x="1214" y="451"/>
      </p:cViewPr>
      <p:guideLst>
        <p:guide orient="horz" pos="346"/>
        <p:guide pos="7242"/>
        <p:guide pos="415"/>
        <p:guide orient="horz" pos="3974"/>
        <p:guide pos="281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tiff>
</file>

<file path=ppt/media/image20.svg>
</file>

<file path=ppt/media/image21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300D4-6665-7A47-B413-AE7561C61987}" type="datetimeFigureOut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2A2FE1-9D26-544C-AE13-CCEE703AFA0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1812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2A2FE1-9D26-544C-AE13-CCEE703AFA0F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5169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2A2FE1-9D26-544C-AE13-CCEE703AFA0F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3674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2A2FE1-9D26-544C-AE13-CCEE703AFA0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7420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2A2FE1-9D26-544C-AE13-CCEE703AFA0F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6427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1420FE-54E0-3E43-9D45-69B502D846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CEA23A2-559E-3149-8140-FA05F9EDD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1BEF44-5819-F94D-93F4-C26E2666A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B40E4-57DC-4E1D-98B8-287E073A11B4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9BAAD8-28B9-C84F-9C4B-01ED56540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1BB4C3-B257-0640-98C2-17415D3E3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92693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ED0219-BF2B-E143-869E-B98C2AEEB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EFE422-A9BF-CD4E-B57B-BD007E056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2F7DBC-B365-3A44-95C8-F8269D992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5C52-2121-4ACD-9BB4-A73B179390FA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C27E63-AA25-FD4D-BF16-1330871FE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D1F492-C9ED-3B4C-A320-8E6645EA5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837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EC5A37E-DDEF-5F4A-A0E4-37B77221A1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74C956-C23C-7140-A68B-F9A4B3FE1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0AB304-3455-0B4F-8AFE-302400A0A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5C53-28A0-4713-8DAC-B0373EB649B1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481EB7-13EA-244C-B1D1-9320FAC55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CE7119-FCC5-964D-8BD9-04D412D2B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8298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1744B8-6D0D-3847-B244-D17B63C5B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9BEB09-DBE5-8D4C-8C40-27AD265E5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6B4E46-94C3-024E-A63B-F535C6011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C3C76-6677-4EF6-83BB-90B55C29B773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FD57AD-145F-D74E-BF42-C59F0D10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6D0A51-DA9E-3445-A131-4250C6432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5378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A1FDB9-0BC0-224C-A3EF-EB40CD6F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97684A-24F3-7942-8B59-B4E879FA5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D4DCA6-0BC5-E748-AB41-704F5F929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B1442-D44C-4E26-A20D-B9A1173BF078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1A3BBD-5BB9-1140-B3F1-CE4C82FDE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277D80-E4FD-F648-AA7F-78B54A501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5264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00A203-2B58-4347-9598-3A9AAEC25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3ED326-0291-0540-A25B-B51964EAB4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9C09A23-D51C-F143-BC74-FFA21169D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F6F922-F9ED-2A41-BA26-052DD1ADE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A69D3-2928-4973-8DE8-3BE1C080930C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5D074A0-5AAE-E242-935E-9D63A9551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55FAE9-94D2-5942-A8A1-DAC6815A9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3792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9B0001-18A1-0B40-BB7E-A99748FC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713AC8-36F0-2043-AA3B-13633F2D0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EB83FCD-5719-EA43-B5D8-4CF5A4D12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98C5780-4CD8-B342-AE5D-85F4F87BFA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8C69F96-CF6B-0D43-9F0F-C3F1BA2B99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CA6C296-1C1D-5642-85A2-9C0FE05BC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7E1F5-B5CE-49B0-9CB7-7F7FC9C8A39D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45D7FAC-8DC2-D545-9708-CBA73611C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3084057-4CAA-7E44-9B07-BD0DECF7D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6314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2EBF6A-8630-CF48-8A24-5453CB178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ED8831A-1655-4040-8270-07208F53E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27D6F-2CD9-441D-A471-EE39DD451D21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AA64530-6BEB-7746-A016-C2886C93C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B5A1C1A-8564-9F44-94A7-AAC16DE18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3789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31CE26C-9307-4E47-A989-0EC32C72B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3F235-0A15-48C7-B6C3-DBD4BAF96526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4138F16-8588-3345-8EBA-7714F73F7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B71FF3-5F05-314B-80A8-245FD8462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0265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9211B5-CD1E-8E46-A842-F5ABD7BC7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7BDF3A-47D0-DC46-8805-8B098F0E7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B898A5-0502-E44A-BB5C-53C74D8BA7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5D482AE-3346-9346-9550-6AEB2525D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2283-9D36-4A29-8A19-5721C1CACBCE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C02DF8-569B-6847-88A7-5B46AF459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7F3930-F3DE-6C41-8CDC-0BCBC0F46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5518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A1E19F-D6A8-5946-AAA2-6141C8750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6DB6B93-0B09-8C4B-8EBD-20BDD1CEC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5C06E1-4AE4-3C47-9038-C8E5A827B5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43F935-A3BA-9B47-9F1D-63FEE04D8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4C766-8A0A-4E23-A566-56A6113BDFB0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60491E-9AFB-044B-A29A-05A52BE39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81D8B87-96C8-6C46-A016-2CC575CBB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339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038AFDF-B80B-8945-9CF1-1AFC95BD4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BC6114-3805-E341-A42A-5BBE145A9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307B1B-47FB-C94D-A0C2-8B61556677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9EC5F-B8B0-44D4-A32C-A8BB5BA051DA}" type="datetime1">
              <a:rPr kumimoji="1" lang="zh-CN" altLang="en-US" smtClean="0"/>
              <a:t>2022/12/25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C86294-8306-0E4D-89CA-A5045ABF1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6AD053-5CE7-3145-87EF-68AFF4D517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87DAE-5449-F44E-9716-F44937B58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8509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F6D9A133-6A83-8625-E7DF-74D6450F367B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rcRect/>
            <a:stretch>
              <a:fillRect t="-9259" b="-9259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ADA667-C074-2240-9CB6-7EF533AFF67D}"/>
              </a:ext>
            </a:extLst>
          </p:cNvPr>
          <p:cNvSpPr txBox="1"/>
          <p:nvPr/>
        </p:nvSpPr>
        <p:spPr>
          <a:xfrm>
            <a:off x="1778323" y="2404535"/>
            <a:ext cx="981390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7200" dirty="0">
                <a:solidFill>
                  <a:schemeClr val="bg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人间烟火</a:t>
            </a:r>
            <a:endParaRPr kumimoji="1" lang="en-US" altLang="zh-CN" sz="7200" dirty="0">
              <a:solidFill>
                <a:schemeClr val="bg1"/>
              </a:solidFill>
              <a:latin typeface="阿里巴巴普惠体 Heavy" panose="00020600040101010101" pitchFamily="18" charset="-122"/>
              <a:ea typeface="阿里巴巴普惠体 Heavy" panose="00020600040101010101" pitchFamily="18" charset="-122"/>
              <a:cs typeface="阿里巴巴普惠体 Heavy" panose="00020600040101010101" pitchFamily="18" charset="-122"/>
              <a:sym typeface="阿里巴巴普惠体" panose="00020600040101010101" pitchFamily="18" charset="-122"/>
            </a:endParaRPr>
          </a:p>
          <a:p>
            <a:pPr algn="r"/>
            <a:r>
              <a:rPr kumimoji="1" lang="en-US" altLang="zh-CN" sz="4000" dirty="0">
                <a:solidFill>
                  <a:schemeClr val="bg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——</a:t>
            </a:r>
            <a:r>
              <a:rPr kumimoji="1" lang="zh-CN" altLang="en-US" sz="4000" dirty="0">
                <a:solidFill>
                  <a:schemeClr val="bg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基于</a:t>
            </a:r>
            <a:r>
              <a:rPr kumimoji="1" lang="en-US" altLang="zh-CN" sz="4000" dirty="0">
                <a:solidFill>
                  <a:schemeClr val="bg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GPT</a:t>
            </a:r>
            <a:r>
              <a:rPr kumimoji="1" lang="zh-CN" altLang="en-US" sz="4000" dirty="0">
                <a:solidFill>
                  <a:schemeClr val="bg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的</a:t>
            </a:r>
            <a:r>
              <a:rPr kumimoji="1" lang="zh-CN" altLang="en-US" sz="4000" dirty="0">
                <a:solidFill>
                  <a:schemeClr val="accent2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情感关怀人生传记</a:t>
            </a:r>
            <a:r>
              <a:rPr kumimoji="1" lang="zh-CN" altLang="en-US" sz="4000" dirty="0">
                <a:solidFill>
                  <a:schemeClr val="bg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创录平台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136DB45-F3DF-014D-8EB8-5A96DB79E254}"/>
              </a:ext>
            </a:extLst>
          </p:cNvPr>
          <p:cNvSpPr txBox="1"/>
          <p:nvPr/>
        </p:nvSpPr>
        <p:spPr>
          <a:xfrm>
            <a:off x="6662672" y="4413956"/>
            <a:ext cx="49295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组员：</a:t>
            </a:r>
            <a:r>
              <a:rPr lang="en-US" altLang="zh-CN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1. </a:t>
            </a:r>
            <a:r>
              <a:rPr lang="zh-CN" altLang="en-US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朱志盈 </a:t>
            </a:r>
            <a:r>
              <a:rPr lang="en-US" altLang="zh-CN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2. </a:t>
            </a:r>
            <a:r>
              <a:rPr lang="zh-CN" altLang="en-US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李晟豪 </a:t>
            </a:r>
            <a:r>
              <a:rPr lang="en-US" altLang="zh-CN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3. </a:t>
            </a:r>
            <a:r>
              <a:rPr lang="zh-CN" altLang="en-US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郭柳嶠 </a:t>
            </a:r>
            <a:r>
              <a:rPr lang="en-US" altLang="zh-CN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4. </a:t>
            </a:r>
            <a:r>
              <a:rPr lang="zh-CN" altLang="en-US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陈铭威 </a:t>
            </a:r>
            <a:endParaRPr lang="zh-CN" altLang="en-US" dirty="0">
              <a:solidFill>
                <a:schemeClr val="bg1"/>
              </a:solidFill>
              <a:effectLst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endParaRPr kumimoji="1" lang="zh-CN" altLang="en-US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428C6A3-679D-492C-3085-FE1492590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4439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7400A52-E8CE-C633-A53D-7CD5C1CBC3C6}"/>
              </a:ext>
            </a:extLst>
          </p:cNvPr>
          <p:cNvSpPr/>
          <p:nvPr/>
        </p:nvSpPr>
        <p:spPr>
          <a:xfrm>
            <a:off x="497306" y="1287482"/>
            <a:ext cx="3994484" cy="50291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7F35CD1-87E6-9A29-DFB6-DCE61F2C9073}"/>
              </a:ext>
            </a:extLst>
          </p:cNvPr>
          <p:cNvSpPr txBox="1"/>
          <p:nvPr/>
        </p:nvSpPr>
        <p:spPr>
          <a:xfrm>
            <a:off x="698383" y="1362171"/>
            <a:ext cx="3616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差异化定价策略，辐射全购买人群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C16AF3F-5232-A525-1796-D252954DEBAF}"/>
              </a:ext>
            </a:extLst>
          </p:cNvPr>
          <p:cNvSpPr/>
          <p:nvPr/>
        </p:nvSpPr>
        <p:spPr>
          <a:xfrm>
            <a:off x="7005208" y="1285974"/>
            <a:ext cx="4662766" cy="28346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EC3F986-5CEE-3C14-5FA7-795349E9E039}"/>
              </a:ext>
            </a:extLst>
          </p:cNvPr>
          <p:cNvSpPr txBox="1"/>
          <p:nvPr/>
        </p:nvSpPr>
        <p:spPr>
          <a:xfrm>
            <a:off x="7209092" y="1452588"/>
            <a:ext cx="15680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个人版 </a:t>
            </a:r>
            <a:r>
              <a:rPr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29/</a:t>
            </a:r>
            <a:r>
              <a:rPr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月</a:t>
            </a:r>
            <a:endParaRPr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    开放基础功能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5B7AED0-C591-E450-C772-713C77D41EFA}"/>
              </a:ext>
            </a:extLst>
          </p:cNvPr>
          <p:cNvSpPr txBox="1"/>
          <p:nvPr/>
        </p:nvSpPr>
        <p:spPr>
          <a:xfrm>
            <a:off x="7209092" y="1988640"/>
            <a:ext cx="429636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家庭版 </a:t>
            </a:r>
            <a:r>
              <a:rPr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49/</a:t>
            </a:r>
            <a:r>
              <a:rPr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月</a:t>
            </a:r>
            <a:endParaRPr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r>
              <a:rPr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   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最多支持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3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名家庭成员激活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    开放家庭组功能：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   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进度共享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&amp;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创意融合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&amp;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远程协同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&amp;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多设备备份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...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0CC1D66-CF5D-D972-861C-E3805A5D31AD}"/>
              </a:ext>
            </a:extLst>
          </p:cNvPr>
          <p:cNvSpPr txBox="1"/>
          <p:nvPr/>
        </p:nvSpPr>
        <p:spPr>
          <a:xfrm>
            <a:off x="7209092" y="2961730"/>
            <a:ext cx="39116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家族版 </a:t>
            </a:r>
            <a:r>
              <a:rPr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199/</a:t>
            </a:r>
            <a:r>
              <a:rPr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月</a:t>
            </a:r>
            <a:endParaRPr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r>
              <a:rPr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   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最多支持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10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名家族成员激活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    开放全部功能：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   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云端备份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&amp;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家族成员管理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&amp;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家族社群生态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...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9E3B49F6-DD09-E26B-8231-ED71F72A7EDB}"/>
              </a:ext>
            </a:extLst>
          </p:cNvPr>
          <p:cNvGrpSpPr/>
          <p:nvPr/>
        </p:nvGrpSpPr>
        <p:grpSpPr>
          <a:xfrm>
            <a:off x="496142" y="4381493"/>
            <a:ext cx="11199717" cy="1901459"/>
            <a:chOff x="370286" y="4381493"/>
            <a:chExt cx="11199717" cy="1901459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944AEA93-DF91-B0F6-0C47-F1A24B41F9CC}"/>
                </a:ext>
              </a:extLst>
            </p:cNvPr>
            <p:cNvSpPr/>
            <p:nvPr/>
          </p:nvSpPr>
          <p:spPr>
            <a:xfrm>
              <a:off x="370286" y="4381493"/>
              <a:ext cx="11199717" cy="6411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D14DADD3-0127-E3D3-5B23-7A90FDA6E9D4}"/>
                </a:ext>
              </a:extLst>
            </p:cNvPr>
            <p:cNvSpPr/>
            <p:nvPr/>
          </p:nvSpPr>
          <p:spPr>
            <a:xfrm>
              <a:off x="370286" y="5023617"/>
              <a:ext cx="11199717" cy="6701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2A4F153E-D291-CBE9-5A38-E394D532D83D}"/>
                </a:ext>
              </a:extLst>
            </p:cNvPr>
            <p:cNvSpPr/>
            <p:nvPr/>
          </p:nvSpPr>
          <p:spPr>
            <a:xfrm>
              <a:off x="370286" y="5693802"/>
              <a:ext cx="11199717" cy="5891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90D9AAEA-C68F-D5C0-1CF6-40F4CE0F74FB}"/>
                </a:ext>
              </a:extLst>
            </p:cNvPr>
            <p:cNvSpPr txBox="1"/>
            <p:nvPr/>
          </p:nvSpPr>
          <p:spPr>
            <a:xfrm>
              <a:off x="560789" y="4455277"/>
              <a:ext cx="525376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个人版：产品入门级版本，较低的月租用于快速渗透市场，</a:t>
              </a:r>
              <a:r>
                <a:rPr lang="zh-CN" altLang="en-US" sz="14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培养用户使用情感创录平台的习惯，提高用户忠诚度</a:t>
              </a:r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3D98C97A-282B-576C-6182-37AD2B37F5BB}"/>
                </a:ext>
              </a:extLst>
            </p:cNvPr>
            <p:cNvCxnSpPr>
              <a:stCxn id="28" idx="0"/>
              <a:endCxn id="30" idx="2"/>
            </p:cNvCxnSpPr>
            <p:nvPr/>
          </p:nvCxnSpPr>
          <p:spPr>
            <a:xfrm>
              <a:off x="5970145" y="4381493"/>
              <a:ext cx="0" cy="1901459"/>
            </a:xfrm>
            <a:prstGeom prst="line">
              <a:avLst/>
            </a:prstGeom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18BD4DDE-5871-6CEE-4020-B97F9F0034E7}"/>
                </a:ext>
              </a:extLst>
            </p:cNvPr>
            <p:cNvSpPr txBox="1"/>
            <p:nvPr/>
          </p:nvSpPr>
          <p:spPr>
            <a:xfrm>
              <a:off x="6125741" y="4455277"/>
              <a:ext cx="525376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rgbClr val="7F7F7F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通过免费的试用版本吸引流量，结合高性价比的个人版软件提高用户留存，促进用户裂变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8F93146-CC03-E4B5-93F3-212E464888B7}"/>
                </a:ext>
              </a:extLst>
            </p:cNvPr>
            <p:cNvSpPr txBox="1"/>
            <p:nvPr/>
          </p:nvSpPr>
          <p:spPr>
            <a:xfrm>
              <a:off x="560789" y="5098434"/>
              <a:ext cx="525376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家庭版：产品进阶级版本，一次付费，多成员激活使用，</a:t>
              </a:r>
              <a:r>
                <a:rPr lang="zh-CN" altLang="en-US" sz="14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解决以家庭为单位的用户需求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A19B3BB6-B347-E520-D76A-0F7AA721C471}"/>
                </a:ext>
              </a:extLst>
            </p:cNvPr>
            <p:cNvSpPr txBox="1"/>
            <p:nvPr/>
          </p:nvSpPr>
          <p:spPr>
            <a:xfrm>
              <a:off x="6176436" y="5098434"/>
              <a:ext cx="525376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相较于个人版本，增加了家庭组特有功能例如家庭成员间的创意融合，远程协同使用等，增强用户体验</a:t>
              </a:r>
              <a:endParaRPr lang="zh-CN" altLang="en-US" sz="1400" b="1" dirty="0">
                <a:solidFill>
                  <a:srgbClr val="C55A1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34A9C3B-1106-837D-2413-9A7F7203DDB6}"/>
                </a:ext>
              </a:extLst>
            </p:cNvPr>
            <p:cNvSpPr txBox="1"/>
            <p:nvPr/>
          </p:nvSpPr>
          <p:spPr>
            <a:xfrm>
              <a:off x="560789" y="5744689"/>
              <a:ext cx="525376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家族版：产品尊享级版本，供成员联系紧密的家族单位使用，</a:t>
              </a:r>
              <a:r>
                <a:rPr lang="zh-CN" altLang="en-US" sz="14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解决以家族为单位的用户需求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375D5032-F12F-F134-966C-78DC14B75561}"/>
                </a:ext>
              </a:extLst>
            </p:cNvPr>
            <p:cNvSpPr txBox="1"/>
            <p:nvPr/>
          </p:nvSpPr>
          <p:spPr>
            <a:xfrm>
              <a:off x="6176436" y="5744689"/>
              <a:ext cx="525376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开放全部功能，单位性价比最高，客单价设置较高，作为价格锚点使用，树立高质量的品牌形象，打造全方位的情感创录服务</a:t>
              </a:r>
              <a:endParaRPr lang="zh-CN" altLang="en-US" sz="1400" b="1" dirty="0">
                <a:solidFill>
                  <a:srgbClr val="C55A1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4A5BD34D-B814-28AA-5810-9BB1BAE2D33E}"/>
              </a:ext>
            </a:extLst>
          </p:cNvPr>
          <p:cNvGrpSpPr/>
          <p:nvPr/>
        </p:nvGrpSpPr>
        <p:grpSpPr>
          <a:xfrm>
            <a:off x="538657" y="1769894"/>
            <a:ext cx="6249641" cy="2415674"/>
            <a:chOff x="451569" y="1715465"/>
            <a:chExt cx="6249641" cy="2415674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DA376E83-B7A8-8DA6-B842-7D8C76449F9A}"/>
                </a:ext>
              </a:extLst>
            </p:cNvPr>
            <p:cNvSpPr/>
            <p:nvPr/>
          </p:nvSpPr>
          <p:spPr>
            <a:xfrm>
              <a:off x="1427831" y="1913704"/>
              <a:ext cx="4748605" cy="35881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2523CD4-9E71-F83F-DB43-AA1017F42678}"/>
                </a:ext>
              </a:extLst>
            </p:cNvPr>
            <p:cNvSpPr/>
            <p:nvPr/>
          </p:nvSpPr>
          <p:spPr>
            <a:xfrm>
              <a:off x="1620433" y="2484799"/>
              <a:ext cx="4524829" cy="358814"/>
            </a:xfrm>
            <a:prstGeom prst="rect">
              <a:avLst/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id="{E2070B24-9896-9E60-A686-A4CC2BFD4961}"/>
                </a:ext>
              </a:extLst>
            </p:cNvPr>
            <p:cNvSpPr/>
            <p:nvPr/>
          </p:nvSpPr>
          <p:spPr>
            <a:xfrm rot="1205098">
              <a:off x="5891803" y="2418099"/>
              <a:ext cx="408393" cy="522233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2" name="菱形 11">
              <a:extLst>
                <a:ext uri="{FF2B5EF4-FFF2-40B4-BE49-F238E27FC236}">
                  <a16:creationId xmlns:a16="http://schemas.microsoft.com/office/drawing/2014/main" id="{0D63B5D5-649E-A9E7-B174-BA44CDD70288}"/>
                </a:ext>
              </a:extLst>
            </p:cNvPr>
            <p:cNvSpPr/>
            <p:nvPr/>
          </p:nvSpPr>
          <p:spPr>
            <a:xfrm rot="21445629">
              <a:off x="634501" y="3185339"/>
              <a:ext cx="1687061" cy="594959"/>
            </a:xfrm>
            <a:prstGeom prst="diamond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3" name="梯形 12">
              <a:extLst>
                <a:ext uri="{FF2B5EF4-FFF2-40B4-BE49-F238E27FC236}">
                  <a16:creationId xmlns:a16="http://schemas.microsoft.com/office/drawing/2014/main" id="{898AE8BE-289E-587D-8039-37A01990FAE2}"/>
                </a:ext>
              </a:extLst>
            </p:cNvPr>
            <p:cNvSpPr/>
            <p:nvPr/>
          </p:nvSpPr>
          <p:spPr>
            <a:xfrm rot="836517">
              <a:off x="451569" y="3610850"/>
              <a:ext cx="1113600" cy="415696"/>
            </a:xfrm>
            <a:prstGeom prst="trapezoid">
              <a:avLst>
                <a:gd name="adj" fmla="val 28249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4" name="梯形 13">
              <a:extLst>
                <a:ext uri="{FF2B5EF4-FFF2-40B4-BE49-F238E27FC236}">
                  <a16:creationId xmlns:a16="http://schemas.microsoft.com/office/drawing/2014/main" id="{7C499A9F-104B-8BBD-16B4-D64D59B856B6}"/>
                </a:ext>
              </a:extLst>
            </p:cNvPr>
            <p:cNvSpPr/>
            <p:nvPr/>
          </p:nvSpPr>
          <p:spPr>
            <a:xfrm rot="20440962" flipH="1">
              <a:off x="1387157" y="3564770"/>
              <a:ext cx="1125669" cy="408074"/>
            </a:xfrm>
            <a:prstGeom prst="trapezoid">
              <a:avLst>
                <a:gd name="adj" fmla="val 3099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1" name="菱形 10">
              <a:extLst>
                <a:ext uri="{FF2B5EF4-FFF2-40B4-BE49-F238E27FC236}">
                  <a16:creationId xmlns:a16="http://schemas.microsoft.com/office/drawing/2014/main" id="{22234B57-0AB1-C34C-7102-85ED7C3FE057}"/>
                </a:ext>
              </a:extLst>
            </p:cNvPr>
            <p:cNvSpPr/>
            <p:nvPr/>
          </p:nvSpPr>
          <p:spPr>
            <a:xfrm>
              <a:off x="851455" y="2826525"/>
              <a:ext cx="1166470" cy="358814"/>
            </a:xfrm>
            <a:prstGeom prst="diamond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F80ACF01-4F6C-7A86-FC71-985D21C41DA9}"/>
                </a:ext>
              </a:extLst>
            </p:cNvPr>
            <p:cNvSpPr/>
            <p:nvPr/>
          </p:nvSpPr>
          <p:spPr>
            <a:xfrm rot="827266">
              <a:off x="1012690" y="1879728"/>
              <a:ext cx="573544" cy="1051502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759443C3-3ED3-F031-DC2B-5E41A3B49C07}"/>
                </a:ext>
              </a:extLst>
            </p:cNvPr>
            <p:cNvSpPr/>
            <p:nvPr/>
          </p:nvSpPr>
          <p:spPr>
            <a:xfrm rot="20591094" flipH="1">
              <a:off x="1285406" y="1871150"/>
              <a:ext cx="573544" cy="1051502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9" name="梯形 8">
              <a:extLst>
                <a:ext uri="{FF2B5EF4-FFF2-40B4-BE49-F238E27FC236}">
                  <a16:creationId xmlns:a16="http://schemas.microsoft.com/office/drawing/2014/main" id="{BDB799B4-6D47-EF6C-6C25-07551178959E}"/>
                </a:ext>
              </a:extLst>
            </p:cNvPr>
            <p:cNvSpPr/>
            <p:nvPr/>
          </p:nvSpPr>
          <p:spPr>
            <a:xfrm rot="740388">
              <a:off x="735073" y="3077362"/>
              <a:ext cx="787318" cy="368968"/>
            </a:xfrm>
            <a:prstGeom prst="trapezoid">
              <a:avLst>
                <a:gd name="adj" fmla="val 20432"/>
              </a:avLst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0" name="梯形 9">
              <a:extLst>
                <a:ext uri="{FF2B5EF4-FFF2-40B4-BE49-F238E27FC236}">
                  <a16:creationId xmlns:a16="http://schemas.microsoft.com/office/drawing/2014/main" id="{5BFF68F4-11BB-DF36-281E-3532A4C1DA20}"/>
                </a:ext>
              </a:extLst>
            </p:cNvPr>
            <p:cNvSpPr/>
            <p:nvPr/>
          </p:nvSpPr>
          <p:spPr>
            <a:xfrm rot="20550510" flipH="1">
              <a:off x="1402133" y="3064465"/>
              <a:ext cx="766385" cy="354760"/>
            </a:xfrm>
            <a:prstGeom prst="trapezoid">
              <a:avLst>
                <a:gd name="adj" fmla="val 30997"/>
              </a:avLst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33BB4A0-8E92-74B4-D6A2-43273726CFAE}"/>
                </a:ext>
              </a:extLst>
            </p:cNvPr>
            <p:cNvSpPr/>
            <p:nvPr/>
          </p:nvSpPr>
          <p:spPr>
            <a:xfrm>
              <a:off x="1949990" y="2980813"/>
              <a:ext cx="4582328" cy="358814"/>
            </a:xfrm>
            <a:prstGeom prst="rect">
              <a:avLst/>
            </a:prstGeom>
            <a:solidFill>
              <a:srgbClr val="7671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8B418FD0-29B7-D075-0240-74B7F14A751B}"/>
                </a:ext>
              </a:extLst>
            </p:cNvPr>
            <p:cNvSpPr/>
            <p:nvPr/>
          </p:nvSpPr>
          <p:spPr>
            <a:xfrm>
              <a:off x="2282074" y="3444483"/>
              <a:ext cx="4145818" cy="35881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95C169B-5854-17E6-1104-D807D2FBD309}"/>
                </a:ext>
              </a:extLst>
            </p:cNvPr>
            <p:cNvSpPr txBox="1"/>
            <p:nvPr/>
          </p:nvSpPr>
          <p:spPr>
            <a:xfrm>
              <a:off x="2522681" y="3495520"/>
              <a:ext cx="369987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个人版 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– 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开通基础会员 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29/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月 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– 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开放部分功能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 </a:t>
              </a:r>
              <a:endPara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2C94678-147C-6823-7660-9E47691FFD7A}"/>
                </a:ext>
              </a:extLst>
            </p:cNvPr>
            <p:cNvSpPr txBox="1"/>
            <p:nvPr/>
          </p:nvSpPr>
          <p:spPr>
            <a:xfrm>
              <a:off x="2282074" y="3008336"/>
              <a:ext cx="389436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家庭版 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– 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开通家庭会员 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49/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月 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– 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开放家庭组功能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 </a:t>
              </a:r>
              <a:endPara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AC7A819-E96F-0FA4-5534-60C3FF5644DE}"/>
                </a:ext>
              </a:extLst>
            </p:cNvPr>
            <p:cNvSpPr txBox="1"/>
            <p:nvPr/>
          </p:nvSpPr>
          <p:spPr>
            <a:xfrm>
              <a:off x="2017702" y="2510317"/>
              <a:ext cx="379684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家族版 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– 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开通家族会员 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199/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月 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– 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开放全部功能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 </a:t>
              </a:r>
              <a:endPara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296089FB-E733-6884-30D8-DB2035767EFF}"/>
                </a:ext>
              </a:extLst>
            </p:cNvPr>
            <p:cNvSpPr/>
            <p:nvPr/>
          </p:nvSpPr>
          <p:spPr>
            <a:xfrm rot="1205098">
              <a:off x="6114910" y="3397190"/>
              <a:ext cx="435810" cy="5679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23" name="等腰三角形 22">
              <a:extLst>
                <a:ext uri="{FF2B5EF4-FFF2-40B4-BE49-F238E27FC236}">
                  <a16:creationId xmlns:a16="http://schemas.microsoft.com/office/drawing/2014/main" id="{DCAEBF4E-6C84-703A-879B-3A776CFD2F2E}"/>
                </a:ext>
              </a:extLst>
            </p:cNvPr>
            <p:cNvSpPr/>
            <p:nvPr/>
          </p:nvSpPr>
          <p:spPr>
            <a:xfrm rot="1205098">
              <a:off x="6265400" y="2867312"/>
              <a:ext cx="435810" cy="5679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0" name="等腰三角形 39">
              <a:extLst>
                <a:ext uri="{FF2B5EF4-FFF2-40B4-BE49-F238E27FC236}">
                  <a16:creationId xmlns:a16="http://schemas.microsoft.com/office/drawing/2014/main" id="{36FCAC76-EB09-6D65-1D34-1B67E2F3336C}"/>
                </a:ext>
              </a:extLst>
            </p:cNvPr>
            <p:cNvSpPr/>
            <p:nvPr/>
          </p:nvSpPr>
          <p:spPr>
            <a:xfrm rot="1205098">
              <a:off x="5994711" y="1715465"/>
              <a:ext cx="438690" cy="653772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90B4E0B-BDBA-6AFC-B555-86610E0EBD37}"/>
                </a:ext>
              </a:extLst>
            </p:cNvPr>
            <p:cNvSpPr txBox="1"/>
            <p:nvPr/>
          </p:nvSpPr>
          <p:spPr>
            <a:xfrm>
              <a:off x="1764532" y="1929732"/>
              <a:ext cx="420561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精美实体传记定制 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– 199/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本 或 年会员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1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次免费</a:t>
              </a:r>
              <a:r>
                <a:rPr lang="en-US" altLang="zh-CN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/</a:t>
              </a:r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每年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4A0AB79F-F7D6-F45B-6E8B-0CCEADBA2F61}"/>
                </a:ext>
              </a:extLst>
            </p:cNvPr>
            <p:cNvSpPr txBox="1"/>
            <p:nvPr/>
          </p:nvSpPr>
          <p:spPr>
            <a:xfrm>
              <a:off x="2460278" y="3884918"/>
              <a:ext cx="282448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年会员价格 </a:t>
              </a:r>
              <a:r>
                <a:rPr lang="en-US" altLang="zh-CN" sz="1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= </a:t>
              </a:r>
              <a:r>
                <a:rPr lang="zh-CN" altLang="en-US" sz="1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版本月单价 </a:t>
              </a:r>
              <a:r>
                <a:rPr lang="en-US" altLang="zh-CN" sz="1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* 12 * 0.85</a:t>
              </a:r>
              <a:endParaRPr lang="zh-CN" altLang="en-US" sz="1000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D59CAA-772C-E471-DBB9-9AA1DAEEC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10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F089CBF-565B-0F59-0AC7-AF8712A7E445}"/>
              </a:ext>
            </a:extLst>
          </p:cNvPr>
          <p:cNvSpPr txBox="1"/>
          <p:nvPr/>
        </p:nvSpPr>
        <p:spPr>
          <a:xfrm>
            <a:off x="575733" y="485423"/>
            <a:ext cx="2212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定价与营销</a:t>
            </a:r>
          </a:p>
        </p:txBody>
      </p:sp>
    </p:spTree>
    <p:extLst>
      <p:ext uri="{BB962C8B-B14F-4D97-AF65-F5344CB8AC3E}">
        <p14:creationId xmlns:p14="http://schemas.microsoft.com/office/powerpoint/2010/main" val="798770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34434457-4A55-D159-EA46-1AA20CF79682}"/>
              </a:ext>
            </a:extLst>
          </p:cNvPr>
          <p:cNvCxnSpPr>
            <a:cxnSpLocks/>
          </p:cNvCxnSpPr>
          <p:nvPr/>
        </p:nvCxnSpPr>
        <p:spPr>
          <a:xfrm>
            <a:off x="3336330" y="5538289"/>
            <a:ext cx="519608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496FD7A-A672-AC45-D499-8AC6C080039C}"/>
              </a:ext>
            </a:extLst>
          </p:cNvPr>
          <p:cNvCxnSpPr/>
          <p:nvPr/>
        </p:nvCxnSpPr>
        <p:spPr>
          <a:xfrm>
            <a:off x="3341690" y="4479427"/>
            <a:ext cx="0" cy="105886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97C77623-8BBA-4A59-058B-CB9C36118A38}"/>
              </a:ext>
            </a:extLst>
          </p:cNvPr>
          <p:cNvCxnSpPr>
            <a:cxnSpLocks/>
          </p:cNvCxnSpPr>
          <p:nvPr/>
        </p:nvCxnSpPr>
        <p:spPr>
          <a:xfrm>
            <a:off x="2566780" y="5538289"/>
            <a:ext cx="519608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9C45435A-5691-EF19-137D-82D7FD61F4B1}"/>
              </a:ext>
            </a:extLst>
          </p:cNvPr>
          <p:cNvCxnSpPr/>
          <p:nvPr/>
        </p:nvCxnSpPr>
        <p:spPr>
          <a:xfrm>
            <a:off x="3086388" y="4479427"/>
            <a:ext cx="0" cy="105886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FA81218B-384A-65E3-722F-F4EACDADB1FA}"/>
              </a:ext>
            </a:extLst>
          </p:cNvPr>
          <p:cNvCxnSpPr>
            <a:cxnSpLocks/>
          </p:cNvCxnSpPr>
          <p:nvPr/>
        </p:nvCxnSpPr>
        <p:spPr>
          <a:xfrm>
            <a:off x="3302992" y="1566863"/>
            <a:ext cx="519608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0062B77B-615E-CFBA-B81B-8754424D5E20}"/>
              </a:ext>
            </a:extLst>
          </p:cNvPr>
          <p:cNvCxnSpPr/>
          <p:nvPr/>
        </p:nvCxnSpPr>
        <p:spPr>
          <a:xfrm>
            <a:off x="3302992" y="1566863"/>
            <a:ext cx="0" cy="105886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C9832310-1B17-46A3-B9D8-FEDEC6159CDE}"/>
              </a:ext>
            </a:extLst>
          </p:cNvPr>
          <p:cNvCxnSpPr>
            <a:cxnSpLocks/>
          </p:cNvCxnSpPr>
          <p:nvPr/>
        </p:nvCxnSpPr>
        <p:spPr>
          <a:xfrm>
            <a:off x="2566780" y="1566863"/>
            <a:ext cx="519608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27820A45-30F5-EB91-7DAB-6922F9E63BC3}"/>
              </a:ext>
            </a:extLst>
          </p:cNvPr>
          <p:cNvCxnSpPr/>
          <p:nvPr/>
        </p:nvCxnSpPr>
        <p:spPr>
          <a:xfrm>
            <a:off x="3086388" y="1566863"/>
            <a:ext cx="0" cy="105886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17B4F945-EDFB-3615-7B3E-A63586D2FF86}"/>
              </a:ext>
            </a:extLst>
          </p:cNvPr>
          <p:cNvSpPr/>
          <p:nvPr/>
        </p:nvSpPr>
        <p:spPr>
          <a:xfrm>
            <a:off x="355790" y="3740705"/>
            <a:ext cx="2564554" cy="2016474"/>
          </a:xfrm>
          <a:prstGeom prst="roundRect">
            <a:avLst/>
          </a:prstGeom>
          <a:noFill/>
          <a:ln w="254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ED9BF36E-19B1-CA90-9F7B-2A7F22633DB1}"/>
              </a:ext>
            </a:extLst>
          </p:cNvPr>
          <p:cNvSpPr/>
          <p:nvPr/>
        </p:nvSpPr>
        <p:spPr>
          <a:xfrm>
            <a:off x="3494038" y="3740705"/>
            <a:ext cx="2564557" cy="2016474"/>
          </a:xfrm>
          <a:prstGeom prst="roundRect">
            <a:avLst/>
          </a:prstGeom>
          <a:noFill/>
          <a:ln w="254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9F14E2F-4BA1-E0BA-D217-8BDF3BD091E0}"/>
              </a:ext>
            </a:extLst>
          </p:cNvPr>
          <p:cNvSpPr/>
          <p:nvPr/>
        </p:nvSpPr>
        <p:spPr>
          <a:xfrm>
            <a:off x="3494040" y="1345851"/>
            <a:ext cx="2564555" cy="2016474"/>
          </a:xfrm>
          <a:prstGeom prst="roundRect">
            <a:avLst/>
          </a:prstGeom>
          <a:noFill/>
          <a:ln w="254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C01840FB-0C4F-60EB-B2B7-CD5B33949E57}"/>
              </a:ext>
            </a:extLst>
          </p:cNvPr>
          <p:cNvSpPr/>
          <p:nvPr/>
        </p:nvSpPr>
        <p:spPr>
          <a:xfrm>
            <a:off x="355790" y="1350971"/>
            <a:ext cx="2564554" cy="2011354"/>
          </a:xfrm>
          <a:prstGeom prst="roundRect">
            <a:avLst/>
          </a:prstGeom>
          <a:noFill/>
          <a:ln w="254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pic>
        <p:nvPicPr>
          <p:cNvPr id="9" name="图形 8">
            <a:extLst>
              <a:ext uri="{FF2B5EF4-FFF2-40B4-BE49-F238E27FC236}">
                <a16:creationId xmlns:a16="http://schemas.microsoft.com/office/drawing/2014/main" id="{7FB84E7A-A385-B204-DB42-41D9F352E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2118648" y="2468225"/>
            <a:ext cx="1117908" cy="1117908"/>
          </a:xfrm>
          <a:prstGeom prst="rect">
            <a:avLst/>
          </a:prstGeom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7DDE13DB-1213-D167-1AF0-7E80C6AD6A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2118649" y="3522017"/>
            <a:ext cx="1117908" cy="1117908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7824C90E-3F84-44FB-5233-7D72E656BD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77828" y="3522017"/>
            <a:ext cx="1117908" cy="1117908"/>
          </a:xfrm>
          <a:prstGeom prst="rect">
            <a:avLst/>
          </a:prstGeom>
        </p:spPr>
      </p:pic>
      <p:pic>
        <p:nvPicPr>
          <p:cNvPr id="15" name="图形 14">
            <a:extLst>
              <a:ext uri="{FF2B5EF4-FFF2-40B4-BE49-F238E27FC236}">
                <a16:creationId xmlns:a16="http://schemas.microsoft.com/office/drawing/2014/main" id="{05DF60AD-4EE6-EE54-7270-0B747EA95E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6200000">
            <a:off x="3177828" y="2468225"/>
            <a:ext cx="1117908" cy="1117908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85741395-7DE0-1619-C701-F4A2E87C73C8}"/>
              </a:ext>
            </a:extLst>
          </p:cNvPr>
          <p:cNvSpPr txBox="1"/>
          <p:nvPr/>
        </p:nvSpPr>
        <p:spPr>
          <a:xfrm>
            <a:off x="2526299" y="2905125"/>
            <a:ext cx="5600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吸引</a:t>
            </a:r>
            <a:endParaRPr lang="en-US" altLang="zh-CN" sz="1400" b="1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用户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FEF13F8-C6E8-6D9D-DAB5-C78F77A7F286}"/>
              </a:ext>
            </a:extLst>
          </p:cNvPr>
          <p:cNvSpPr txBox="1"/>
          <p:nvPr/>
        </p:nvSpPr>
        <p:spPr>
          <a:xfrm>
            <a:off x="3364163" y="2905125"/>
            <a:ext cx="5600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培养用户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5C10271-943D-060B-056C-8DD5BF36DECC}"/>
              </a:ext>
            </a:extLst>
          </p:cNvPr>
          <p:cNvSpPr txBox="1"/>
          <p:nvPr/>
        </p:nvSpPr>
        <p:spPr>
          <a:xfrm>
            <a:off x="2526299" y="3682365"/>
            <a:ext cx="5600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维护用户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7F8EA0-7CE9-D067-C8F4-C0B29B1241CD}"/>
              </a:ext>
            </a:extLst>
          </p:cNvPr>
          <p:cNvSpPr txBox="1"/>
          <p:nvPr/>
        </p:nvSpPr>
        <p:spPr>
          <a:xfrm>
            <a:off x="3364163" y="3679805"/>
            <a:ext cx="5600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转化用户</a:t>
            </a: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950D3C5D-AABB-9ABD-44F3-9133A165DCC2}"/>
              </a:ext>
            </a:extLst>
          </p:cNvPr>
          <p:cNvSpPr/>
          <p:nvPr/>
        </p:nvSpPr>
        <p:spPr>
          <a:xfrm>
            <a:off x="2526299" y="1524001"/>
            <a:ext cx="80962" cy="8096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4E6E350A-D24F-AE21-8EF7-50F6BC158453}"/>
              </a:ext>
            </a:extLst>
          </p:cNvPr>
          <p:cNvSpPr/>
          <p:nvPr/>
        </p:nvSpPr>
        <p:spPr>
          <a:xfrm>
            <a:off x="3810886" y="1524001"/>
            <a:ext cx="80962" cy="8096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0B5AE2BC-3896-3193-EF13-391DC8A2088F}"/>
              </a:ext>
            </a:extLst>
          </p:cNvPr>
          <p:cNvSpPr/>
          <p:nvPr/>
        </p:nvSpPr>
        <p:spPr>
          <a:xfrm>
            <a:off x="2526299" y="5499101"/>
            <a:ext cx="80962" cy="8096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7F4F12-6A82-30CA-AB4B-FCB99F64C383}"/>
              </a:ext>
            </a:extLst>
          </p:cNvPr>
          <p:cNvSpPr/>
          <p:nvPr/>
        </p:nvSpPr>
        <p:spPr>
          <a:xfrm>
            <a:off x="3810886" y="5499101"/>
            <a:ext cx="80962" cy="8096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902C810-1459-8D8A-CA33-556C4713C5AB}"/>
              </a:ext>
            </a:extLst>
          </p:cNvPr>
          <p:cNvSpPr txBox="1"/>
          <p:nvPr/>
        </p:nvSpPr>
        <p:spPr>
          <a:xfrm>
            <a:off x="542399" y="1604963"/>
            <a:ext cx="19838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通过线上推广、线下活动宣传，让银发一族接触并认识产品，唤起他们的潜在需求，建立起产品的概念模型，树立品牌形象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959643E-9036-51DF-75BE-1744817237A9}"/>
              </a:ext>
            </a:extLst>
          </p:cNvPr>
          <p:cNvSpPr txBox="1"/>
          <p:nvPr/>
        </p:nvSpPr>
        <p:spPr>
          <a:xfrm>
            <a:off x="4013795" y="1562548"/>
            <a:ext cx="187485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通过权威媒体、意见领袖、社区论坛、用户体验、品牌合作等，由专业的市场销售团队引导用户深入了解和体验产品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1F612E82-20CB-A3CB-B39A-4552BC76A6A1}"/>
              </a:ext>
            </a:extLst>
          </p:cNvPr>
          <p:cNvSpPr txBox="1"/>
          <p:nvPr/>
        </p:nvSpPr>
        <p:spPr>
          <a:xfrm>
            <a:off x="537161" y="4161043"/>
            <a:ext cx="19838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通过定期的新媒体、用户回访、用户行为数据、用户使用偏好等数据建立产品的正向迭代循环，保持用户留存、品牌忠诚度和产品依赖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45DEA29-F53E-97E3-3A09-357DECC6F7BE}"/>
              </a:ext>
            </a:extLst>
          </p:cNvPr>
          <p:cNvSpPr txBox="1"/>
          <p:nvPr/>
        </p:nvSpPr>
        <p:spPr>
          <a:xfrm>
            <a:off x="4102548" y="4209263"/>
            <a:ext cx="180823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通过投放渠道优化、黄金落地页打造等推广手段，实现产品的精准推广和高效转化</a:t>
            </a: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D43601CA-1A35-AD7C-1DC6-42D5452F822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288" y="3237147"/>
            <a:ext cx="671748" cy="671748"/>
          </a:xfrm>
          <a:prstGeom prst="rect">
            <a:avLst/>
          </a:prstGeom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B6DA3112-8A53-801E-2053-E15AC5A560C0}"/>
              </a:ext>
            </a:extLst>
          </p:cNvPr>
          <p:cNvSpPr txBox="1"/>
          <p:nvPr/>
        </p:nvSpPr>
        <p:spPr>
          <a:xfrm>
            <a:off x="2467034" y="5981670"/>
            <a:ext cx="15102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营销推广闭环图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A60D88A-C48D-DDBF-5849-6A6EB4305B43}"/>
              </a:ext>
            </a:extLst>
          </p:cNvPr>
          <p:cNvSpPr/>
          <p:nvPr/>
        </p:nvSpPr>
        <p:spPr>
          <a:xfrm>
            <a:off x="6471650" y="1678262"/>
            <a:ext cx="2564554" cy="169492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F8821EB1-B8E4-9F79-1A3F-7CD73529DAD3}"/>
              </a:ext>
            </a:extLst>
          </p:cNvPr>
          <p:cNvSpPr txBox="1"/>
          <p:nvPr/>
        </p:nvSpPr>
        <p:spPr>
          <a:xfrm>
            <a:off x="6684182" y="1839862"/>
            <a:ext cx="2153245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公司自有官网、电商平台等垂直平台宣传</a:t>
            </a: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建立自有社群，私域流量的垂直销售</a:t>
            </a: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线上订制个性化的实体传记</a:t>
            </a: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8" name="箭头: 下 47">
            <a:extLst>
              <a:ext uri="{FF2B5EF4-FFF2-40B4-BE49-F238E27FC236}">
                <a16:creationId xmlns:a16="http://schemas.microsoft.com/office/drawing/2014/main" id="{958B8577-2E5E-30B5-42CA-384A30B8741C}"/>
              </a:ext>
            </a:extLst>
          </p:cNvPr>
          <p:cNvSpPr/>
          <p:nvPr/>
        </p:nvSpPr>
        <p:spPr>
          <a:xfrm rot="10800000">
            <a:off x="9108108" y="1675425"/>
            <a:ext cx="133214" cy="3788841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9" name="箭头: 下 48">
            <a:extLst>
              <a:ext uri="{FF2B5EF4-FFF2-40B4-BE49-F238E27FC236}">
                <a16:creationId xmlns:a16="http://schemas.microsoft.com/office/drawing/2014/main" id="{7CB86D41-8EE6-605A-1853-92DD24108007}"/>
              </a:ext>
            </a:extLst>
          </p:cNvPr>
          <p:cNvSpPr/>
          <p:nvPr/>
        </p:nvSpPr>
        <p:spPr>
          <a:xfrm rot="16200000">
            <a:off x="9138809" y="1705314"/>
            <a:ext cx="106056" cy="3642361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30F8BC8-B36E-44F3-6172-2A63EB3169B3}"/>
              </a:ext>
            </a:extLst>
          </p:cNvPr>
          <p:cNvSpPr txBox="1"/>
          <p:nvPr/>
        </p:nvSpPr>
        <p:spPr>
          <a:xfrm>
            <a:off x="9660596" y="1864707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个人版 </a:t>
            </a:r>
            <a:r>
              <a:rPr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29/</a:t>
            </a:r>
            <a:r>
              <a:rPr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月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7EBD67C-6CFB-FC85-90C3-E0D4FA8DA3B3}"/>
              </a:ext>
            </a:extLst>
          </p:cNvPr>
          <p:cNvSpPr txBox="1"/>
          <p:nvPr/>
        </p:nvSpPr>
        <p:spPr>
          <a:xfrm>
            <a:off x="7819418" y="5981670"/>
            <a:ext cx="26981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多平台精细化销售渠道铺设路径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A53F815D-C748-8F49-0E6A-DE913CEB5DFC}"/>
              </a:ext>
            </a:extLst>
          </p:cNvPr>
          <p:cNvSpPr/>
          <p:nvPr/>
        </p:nvSpPr>
        <p:spPr>
          <a:xfrm>
            <a:off x="9291085" y="1678262"/>
            <a:ext cx="2564554" cy="169492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7EE28FBE-4B00-2D15-59C2-88D46F02FA27}"/>
              </a:ext>
            </a:extLst>
          </p:cNvPr>
          <p:cNvSpPr/>
          <p:nvPr/>
        </p:nvSpPr>
        <p:spPr>
          <a:xfrm>
            <a:off x="6469047" y="3672056"/>
            <a:ext cx="2564554" cy="180191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F2D8297D-7426-0131-4D95-9F55F58140D3}"/>
              </a:ext>
            </a:extLst>
          </p:cNvPr>
          <p:cNvSpPr/>
          <p:nvPr/>
        </p:nvSpPr>
        <p:spPr>
          <a:xfrm>
            <a:off x="9291085" y="3679805"/>
            <a:ext cx="2564554" cy="17844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3880CC78-CA9D-E615-8073-F0A405320AE6}"/>
              </a:ext>
            </a:extLst>
          </p:cNvPr>
          <p:cNvSpPr txBox="1"/>
          <p:nvPr/>
        </p:nvSpPr>
        <p:spPr>
          <a:xfrm>
            <a:off x="6469046" y="3372028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自有渠道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E886F8F8-87CC-96AA-FC80-6E8330D2C903}"/>
              </a:ext>
            </a:extLst>
          </p:cNvPr>
          <p:cNvSpPr txBox="1"/>
          <p:nvPr/>
        </p:nvSpPr>
        <p:spPr>
          <a:xfrm>
            <a:off x="10952828" y="3362325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社会渠道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AFB1255F-6E06-A921-706B-E8B46409577C}"/>
              </a:ext>
            </a:extLst>
          </p:cNvPr>
          <p:cNvSpPr/>
          <p:nvPr/>
        </p:nvSpPr>
        <p:spPr>
          <a:xfrm>
            <a:off x="8766865" y="3120001"/>
            <a:ext cx="803285" cy="8032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96236B7B-C472-F57A-36A4-FC9E46096EA4}"/>
              </a:ext>
            </a:extLst>
          </p:cNvPr>
          <p:cNvSpPr txBox="1"/>
          <p:nvPr/>
        </p:nvSpPr>
        <p:spPr>
          <a:xfrm>
            <a:off x="8909331" y="326003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渠道</a:t>
            </a:r>
            <a:endParaRPr lang="en-US" altLang="zh-CN" sz="1400" b="1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r>
              <a:rPr lang="zh-CN" altLang="en-US" sz="1400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策略</a:t>
            </a:r>
            <a:endParaRPr lang="zh-CN" altLang="en-US" sz="14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E376BD04-429D-3560-7AFD-C7778B8C2828}"/>
              </a:ext>
            </a:extLst>
          </p:cNvPr>
          <p:cNvSpPr txBox="1"/>
          <p:nvPr/>
        </p:nvSpPr>
        <p:spPr>
          <a:xfrm>
            <a:off x="8717101" y="1371524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线上渠道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623B4F76-E9D5-CC76-D725-9F62828FB9CD}"/>
              </a:ext>
            </a:extLst>
          </p:cNvPr>
          <p:cNvSpPr txBox="1"/>
          <p:nvPr/>
        </p:nvSpPr>
        <p:spPr>
          <a:xfrm>
            <a:off x="8740431" y="5463227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线下渠道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58AF5834-826B-25A9-E4C7-343168C58747}"/>
              </a:ext>
            </a:extLst>
          </p:cNvPr>
          <p:cNvSpPr txBox="1"/>
          <p:nvPr/>
        </p:nvSpPr>
        <p:spPr>
          <a:xfrm>
            <a:off x="9660596" y="1839862"/>
            <a:ext cx="2008547" cy="1669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深耕内容 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+ 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销售</a:t>
            </a: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抖音、快手、今日头条等流量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APP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各类微信公众号等内容提供商</a:t>
            </a: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SEO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搜索引擎优化</a:t>
            </a: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CN" sz="105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6A8B93BE-94AC-4D75-208B-D6C21C293137}"/>
              </a:ext>
            </a:extLst>
          </p:cNvPr>
          <p:cNvSpPr txBox="1"/>
          <p:nvPr/>
        </p:nvSpPr>
        <p:spPr>
          <a:xfrm>
            <a:off x="6663204" y="3914652"/>
            <a:ext cx="217422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自有品牌的活动快闪店、产品体验店等线下渠道</a:t>
            </a: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邀请核心用户分享产品使用体验的报告</a:t>
            </a: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建立自有的线下书店，与作者签约后售卖优秀实体传记</a:t>
            </a: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977518B-549B-B7CD-A93D-BCEE6933C0F6}"/>
              </a:ext>
            </a:extLst>
          </p:cNvPr>
          <p:cNvSpPr txBox="1"/>
          <p:nvPr/>
        </p:nvSpPr>
        <p:spPr>
          <a:xfrm>
            <a:off x="9660595" y="3914652"/>
            <a:ext cx="2008547" cy="1669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To B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养老院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/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老年大学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/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老年人活动中心等老年机构合作</a:t>
            </a: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>
              <a:spcAft>
                <a:spcPts val="600"/>
              </a:spcAft>
            </a:pP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To C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面向老年社群的线下宣讲</a:t>
            </a:r>
            <a:r>
              <a:rPr lang="en-US" altLang="zh-CN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/</a:t>
            </a:r>
            <a:r>
              <a:rPr lang="zh-CN" altLang="en-US" sz="12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展会，有效推广产品</a:t>
            </a:r>
            <a:endParaRPr lang="en-US" altLang="zh-CN" sz="12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>
              <a:spcAft>
                <a:spcPts val="600"/>
              </a:spcAft>
            </a:pPr>
            <a:endParaRPr lang="en-US" altLang="zh-CN" sz="105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84633E7-616B-0069-3813-C1CEB961B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11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01F1299-6729-228E-0B53-4C106DEE9C14}"/>
              </a:ext>
            </a:extLst>
          </p:cNvPr>
          <p:cNvSpPr txBox="1"/>
          <p:nvPr/>
        </p:nvSpPr>
        <p:spPr>
          <a:xfrm>
            <a:off x="575733" y="485423"/>
            <a:ext cx="2212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定价与营销</a:t>
            </a:r>
          </a:p>
        </p:txBody>
      </p:sp>
    </p:spTree>
    <p:extLst>
      <p:ext uri="{BB962C8B-B14F-4D97-AF65-F5344CB8AC3E}">
        <p14:creationId xmlns:p14="http://schemas.microsoft.com/office/powerpoint/2010/main" val="19249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AA9C0395-CBCC-7F4F-A90B-98EEAC238EB8}"/>
              </a:ext>
            </a:extLst>
          </p:cNvPr>
          <p:cNvSpPr txBox="1"/>
          <p:nvPr/>
        </p:nvSpPr>
        <p:spPr>
          <a:xfrm>
            <a:off x="575733" y="485423"/>
            <a:ext cx="2212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战略与规划</a:t>
            </a:r>
          </a:p>
        </p:txBody>
      </p: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C692F007-87F1-874F-8B7C-67493A740FCE}"/>
              </a:ext>
            </a:extLst>
          </p:cNvPr>
          <p:cNvCxnSpPr>
            <a:cxnSpLocks/>
          </p:cNvCxnSpPr>
          <p:nvPr/>
        </p:nvCxnSpPr>
        <p:spPr>
          <a:xfrm>
            <a:off x="905990" y="6321169"/>
            <a:ext cx="105156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0FCFD2FC-BF30-A449-9CDC-CF0EA69976A4}"/>
              </a:ext>
            </a:extLst>
          </p:cNvPr>
          <p:cNvGrpSpPr/>
          <p:nvPr/>
        </p:nvGrpSpPr>
        <p:grpSpPr>
          <a:xfrm>
            <a:off x="905990" y="1070198"/>
            <a:ext cx="3569677" cy="5250971"/>
            <a:chOff x="826477" y="1230923"/>
            <a:chExt cx="3569677" cy="5250971"/>
          </a:xfrm>
        </p:grpSpPr>
        <p:cxnSp>
          <p:nvCxnSpPr>
            <p:cNvPr id="9" name="直线箭头连接符 8">
              <a:extLst>
                <a:ext uri="{FF2B5EF4-FFF2-40B4-BE49-F238E27FC236}">
                  <a16:creationId xmlns:a16="http://schemas.microsoft.com/office/drawing/2014/main" id="{F50A8C50-F283-EF45-A87F-5B77793327D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26477" y="1230923"/>
              <a:ext cx="19547" cy="525097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58A1F45D-ADE1-0C41-A37D-75A59D09A653}"/>
                </a:ext>
              </a:extLst>
            </p:cNvPr>
            <p:cNvGrpSpPr/>
            <p:nvPr/>
          </p:nvGrpSpPr>
          <p:grpSpPr>
            <a:xfrm>
              <a:off x="846024" y="4800599"/>
              <a:ext cx="3515889" cy="1494695"/>
              <a:chOff x="852693" y="4800599"/>
              <a:chExt cx="2831123" cy="1331407"/>
            </a:xfrm>
          </p:grpSpPr>
          <p:sp>
            <p:nvSpPr>
              <p:cNvPr id="15" name="圆角矩形 14">
                <a:extLst>
                  <a:ext uri="{FF2B5EF4-FFF2-40B4-BE49-F238E27FC236}">
                    <a16:creationId xmlns:a16="http://schemas.microsoft.com/office/drawing/2014/main" id="{8A711AAB-D5F3-3842-AA25-DF6601A8A5CB}"/>
                  </a:ext>
                </a:extLst>
              </p:cNvPr>
              <p:cNvSpPr/>
              <p:nvPr/>
            </p:nvSpPr>
            <p:spPr>
              <a:xfrm>
                <a:off x="1006125" y="4800599"/>
                <a:ext cx="2579407" cy="1331407"/>
              </a:xfrm>
              <a:prstGeom prst="roundRect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E177BC55-FED4-B744-B1B7-E04BA33882AD}"/>
                  </a:ext>
                </a:extLst>
              </p:cNvPr>
              <p:cNvSpPr txBox="1"/>
              <p:nvPr/>
            </p:nvSpPr>
            <p:spPr>
              <a:xfrm>
                <a:off x="852693" y="5014281"/>
                <a:ext cx="2831123" cy="9047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银发族传记创录</a:t>
                </a:r>
                <a:endParaRPr kumimoji="1" lang="en-US" altLang="zh-CN" sz="24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情感关怀、聊天陪护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内容收集、成果产出</a:t>
                </a: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90E64ACE-1258-9340-9727-02838C0698D6}"/>
                </a:ext>
              </a:extLst>
            </p:cNvPr>
            <p:cNvGrpSpPr/>
            <p:nvPr/>
          </p:nvGrpSpPr>
          <p:grpSpPr>
            <a:xfrm>
              <a:off x="1016911" y="1521174"/>
              <a:ext cx="3222944" cy="1494695"/>
              <a:chOff x="990299" y="4800599"/>
              <a:chExt cx="2595233" cy="1331407"/>
            </a:xfrm>
          </p:grpSpPr>
          <p:sp>
            <p:nvSpPr>
              <p:cNvPr id="23" name="圆角矩形 22">
                <a:extLst>
                  <a:ext uri="{FF2B5EF4-FFF2-40B4-BE49-F238E27FC236}">
                    <a16:creationId xmlns:a16="http://schemas.microsoft.com/office/drawing/2014/main" id="{26F4E68B-068A-2749-9080-2198CDE181A3}"/>
                  </a:ext>
                </a:extLst>
              </p:cNvPr>
              <p:cNvSpPr/>
              <p:nvPr/>
            </p:nvSpPr>
            <p:spPr>
              <a:xfrm>
                <a:off x="1006125" y="4800599"/>
                <a:ext cx="2579407" cy="1331407"/>
              </a:xfrm>
              <a:prstGeom prst="roundRect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1FC0E602-6BD5-EE40-814C-3975D862A12C}"/>
                  </a:ext>
                </a:extLst>
              </p:cNvPr>
              <p:cNvSpPr txBox="1"/>
              <p:nvPr/>
            </p:nvSpPr>
            <p:spPr>
              <a:xfrm>
                <a:off x="990299" y="4960024"/>
                <a:ext cx="2555916" cy="9869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通过传记创录，深挖</a:t>
                </a:r>
                <a:r>
                  <a:rPr kumimoji="1" lang="en-US" altLang="zh-CN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XX</a:t>
                </a:r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亿退休创录市场</a:t>
                </a:r>
                <a:endParaRPr kumimoji="1" lang="en-US" altLang="zh-CN" sz="24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触达</a:t>
                </a:r>
                <a:r>
                  <a:rPr kumimoji="1" lang="en-US" altLang="zh-CN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XX</a:t>
                </a: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个城市，服务</a:t>
                </a:r>
                <a:r>
                  <a:rPr kumimoji="1" lang="en-US" altLang="zh-CN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XXX</a:t>
                </a: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人次</a:t>
                </a: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326E5DA0-6FE3-9E41-A23E-B81D46611C9F}"/>
                </a:ext>
              </a:extLst>
            </p:cNvPr>
            <p:cNvGrpSpPr/>
            <p:nvPr/>
          </p:nvGrpSpPr>
          <p:grpSpPr>
            <a:xfrm>
              <a:off x="880265" y="3164903"/>
              <a:ext cx="3515889" cy="1494695"/>
              <a:chOff x="880266" y="4800599"/>
              <a:chExt cx="2831123" cy="1331407"/>
            </a:xfrm>
          </p:grpSpPr>
          <p:sp>
            <p:nvSpPr>
              <p:cNvPr id="26" name="圆角矩形 25">
                <a:extLst>
                  <a:ext uri="{FF2B5EF4-FFF2-40B4-BE49-F238E27FC236}">
                    <a16:creationId xmlns:a16="http://schemas.microsoft.com/office/drawing/2014/main" id="{CED1F2DD-33DD-DD44-B77F-535697EC81CA}"/>
                  </a:ext>
                </a:extLst>
              </p:cNvPr>
              <p:cNvSpPr/>
              <p:nvPr/>
            </p:nvSpPr>
            <p:spPr>
              <a:xfrm>
                <a:off x="1006125" y="4800599"/>
                <a:ext cx="2579407" cy="1331407"/>
              </a:xfrm>
              <a:prstGeom prst="roundRect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C43FF901-07D9-8543-880D-4BCF3471C3BB}"/>
                  </a:ext>
                </a:extLst>
              </p:cNvPr>
              <p:cNvSpPr txBox="1"/>
              <p:nvPr/>
            </p:nvSpPr>
            <p:spPr>
              <a:xfrm>
                <a:off x="880266" y="4999403"/>
                <a:ext cx="2831123" cy="9047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技术专利</a:t>
                </a:r>
                <a:endParaRPr kumimoji="1" lang="en-US" altLang="zh-CN" sz="24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平台交互设计等专利软著、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en-US" altLang="zh-CN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AI</a:t>
                </a: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聊天及创作模型合作研发</a:t>
                </a:r>
              </a:p>
            </p:txBody>
          </p:sp>
        </p:grp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BAF7BE98-B0CD-6041-B9CE-2CCA8862708A}"/>
              </a:ext>
            </a:extLst>
          </p:cNvPr>
          <p:cNvGrpSpPr/>
          <p:nvPr/>
        </p:nvGrpSpPr>
        <p:grpSpPr>
          <a:xfrm>
            <a:off x="7611208" y="1370487"/>
            <a:ext cx="3535544" cy="4774120"/>
            <a:chOff x="4239855" y="1507417"/>
            <a:chExt cx="3535544" cy="4774120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0EF6B579-F31A-2A4B-9874-3645F2A5BD3B}"/>
                </a:ext>
              </a:extLst>
            </p:cNvPr>
            <p:cNvGrpSpPr/>
            <p:nvPr/>
          </p:nvGrpSpPr>
          <p:grpSpPr>
            <a:xfrm>
              <a:off x="4415811" y="4786842"/>
              <a:ext cx="3294526" cy="1494695"/>
              <a:chOff x="1006125" y="4800599"/>
              <a:chExt cx="2652873" cy="1331407"/>
            </a:xfrm>
          </p:grpSpPr>
          <p:sp>
            <p:nvSpPr>
              <p:cNvPr id="30" name="圆角矩形 29">
                <a:extLst>
                  <a:ext uri="{FF2B5EF4-FFF2-40B4-BE49-F238E27FC236}">
                    <a16:creationId xmlns:a16="http://schemas.microsoft.com/office/drawing/2014/main" id="{974D050B-8123-3643-A069-5E084B1CB894}"/>
                  </a:ext>
                </a:extLst>
              </p:cNvPr>
              <p:cNvSpPr/>
              <p:nvPr/>
            </p:nvSpPr>
            <p:spPr>
              <a:xfrm>
                <a:off x="1006125" y="4800599"/>
                <a:ext cx="2579407" cy="1331407"/>
              </a:xfrm>
              <a:prstGeom prst="roundRect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0D1263C1-74E5-FA49-9744-F49E5A927B26}"/>
                  </a:ext>
                </a:extLst>
              </p:cNvPr>
              <p:cNvSpPr txBox="1"/>
              <p:nvPr/>
            </p:nvSpPr>
            <p:spPr>
              <a:xfrm>
                <a:off x="1040272" y="5026535"/>
                <a:ext cx="2618726" cy="9047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生活史艺术创作</a:t>
                </a:r>
                <a:endParaRPr kumimoji="1" lang="en-US" altLang="zh-CN" sz="24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话剧、电影、绘画、音乐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等多模态成果创作</a:t>
                </a:r>
              </a:p>
            </p:txBody>
          </p: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D209B2B-3600-B04A-B68E-331B1DB28E8B}"/>
                </a:ext>
              </a:extLst>
            </p:cNvPr>
            <p:cNvGrpSpPr/>
            <p:nvPr/>
          </p:nvGrpSpPr>
          <p:grpSpPr>
            <a:xfrm>
              <a:off x="4259510" y="1507417"/>
              <a:ext cx="3515889" cy="1494695"/>
              <a:chOff x="880266" y="4800599"/>
              <a:chExt cx="2831123" cy="1331407"/>
            </a:xfrm>
          </p:grpSpPr>
          <p:sp>
            <p:nvSpPr>
              <p:cNvPr id="33" name="圆角矩形 32">
                <a:extLst>
                  <a:ext uri="{FF2B5EF4-FFF2-40B4-BE49-F238E27FC236}">
                    <a16:creationId xmlns:a16="http://schemas.microsoft.com/office/drawing/2014/main" id="{A720BB83-6217-1040-A21E-19F4AB66423C}"/>
                  </a:ext>
                </a:extLst>
              </p:cNvPr>
              <p:cNvSpPr/>
              <p:nvPr/>
            </p:nvSpPr>
            <p:spPr>
              <a:xfrm>
                <a:off x="1006125" y="4800599"/>
                <a:ext cx="2579407" cy="1331407"/>
              </a:xfrm>
              <a:prstGeom prst="roundRect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5EC5F4D2-93D0-0A43-91C3-426834843E79}"/>
                  </a:ext>
                </a:extLst>
              </p:cNvPr>
              <p:cNvSpPr txBox="1"/>
              <p:nvPr/>
            </p:nvSpPr>
            <p:spPr>
              <a:xfrm>
                <a:off x="880266" y="5002096"/>
                <a:ext cx="2831123" cy="9047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人间烟火</a:t>
                </a:r>
                <a:r>
                  <a:rPr kumimoji="1" lang="en-US" altLang="zh-CN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·</a:t>
                </a:r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艺术世界</a:t>
                </a:r>
                <a:endParaRPr kumimoji="1" lang="en-US" altLang="zh-CN" sz="24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完善服务与产品多样化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形成生活史艺术创录生态圈</a:t>
                </a:r>
              </a:p>
            </p:txBody>
          </p:sp>
        </p:grp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8EC73E24-10ED-1E4F-9311-B3A64E2D3D5B}"/>
                </a:ext>
              </a:extLst>
            </p:cNvPr>
            <p:cNvGrpSpPr/>
            <p:nvPr/>
          </p:nvGrpSpPr>
          <p:grpSpPr>
            <a:xfrm>
              <a:off x="4239855" y="3151143"/>
              <a:ext cx="3515889" cy="1494694"/>
              <a:chOff x="864439" y="4800599"/>
              <a:chExt cx="2831123" cy="1331407"/>
            </a:xfrm>
          </p:grpSpPr>
          <p:sp>
            <p:nvSpPr>
              <p:cNvPr id="36" name="圆角矩形 35">
                <a:extLst>
                  <a:ext uri="{FF2B5EF4-FFF2-40B4-BE49-F238E27FC236}">
                    <a16:creationId xmlns:a16="http://schemas.microsoft.com/office/drawing/2014/main" id="{A840A3CF-BA7A-7341-8750-05E8F602B14E}"/>
                  </a:ext>
                </a:extLst>
              </p:cNvPr>
              <p:cNvSpPr/>
              <p:nvPr/>
            </p:nvSpPr>
            <p:spPr>
              <a:xfrm>
                <a:off x="1006125" y="4800599"/>
                <a:ext cx="2579407" cy="1331407"/>
              </a:xfrm>
              <a:prstGeom prst="roundRect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EF59EBC7-4CAB-B647-BB27-E42DCA35F0B0}"/>
                  </a:ext>
                </a:extLst>
              </p:cNvPr>
              <p:cNvSpPr txBox="1"/>
              <p:nvPr/>
            </p:nvSpPr>
            <p:spPr>
              <a:xfrm>
                <a:off x="864439" y="4871522"/>
                <a:ext cx="2831123" cy="12336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资源拓展</a:t>
                </a:r>
                <a:endParaRPr kumimoji="1" lang="en-US" altLang="zh-CN" sz="24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多模态内容生产平台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技术专利</a:t>
                </a:r>
                <a:endParaRPr kumimoji="1" lang="en-US" altLang="zh-CN" sz="24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多模态技术应用开发</a:t>
                </a:r>
              </a:p>
            </p:txBody>
          </p:sp>
        </p:grp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A1092B94-CA98-5144-9FA3-334BD8EB6148}"/>
              </a:ext>
            </a:extLst>
          </p:cNvPr>
          <p:cNvGrpSpPr/>
          <p:nvPr/>
        </p:nvGrpSpPr>
        <p:grpSpPr>
          <a:xfrm>
            <a:off x="4261447" y="1360449"/>
            <a:ext cx="3544637" cy="4774120"/>
            <a:chOff x="7658101" y="1507417"/>
            <a:chExt cx="3544637" cy="4774120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89E2CC06-3DCE-744B-9CD8-8AD46754DF64}"/>
                </a:ext>
              </a:extLst>
            </p:cNvPr>
            <p:cNvGrpSpPr/>
            <p:nvPr/>
          </p:nvGrpSpPr>
          <p:grpSpPr>
            <a:xfrm>
              <a:off x="7667195" y="4786842"/>
              <a:ext cx="3515889" cy="1494695"/>
              <a:chOff x="879675" y="4800599"/>
              <a:chExt cx="2831123" cy="1331407"/>
            </a:xfrm>
          </p:grpSpPr>
          <p:sp>
            <p:nvSpPr>
              <p:cNvPr id="39" name="圆角矩形 38">
                <a:extLst>
                  <a:ext uri="{FF2B5EF4-FFF2-40B4-BE49-F238E27FC236}">
                    <a16:creationId xmlns:a16="http://schemas.microsoft.com/office/drawing/2014/main" id="{65C69252-69D9-9B40-9A53-15B107CF3294}"/>
                  </a:ext>
                </a:extLst>
              </p:cNvPr>
              <p:cNvSpPr/>
              <p:nvPr/>
            </p:nvSpPr>
            <p:spPr>
              <a:xfrm>
                <a:off x="1006125" y="4800599"/>
                <a:ext cx="2579407" cy="1331407"/>
              </a:xfrm>
              <a:prstGeom prst="roundRect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68A81D73-6337-5C46-B2A7-3E8EDE817A96}"/>
                  </a:ext>
                </a:extLst>
              </p:cNvPr>
              <p:cNvSpPr txBox="1"/>
              <p:nvPr/>
            </p:nvSpPr>
            <p:spPr>
              <a:xfrm>
                <a:off x="879675" y="4887617"/>
                <a:ext cx="2831123" cy="11514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家族信息管理</a:t>
                </a:r>
                <a:endParaRPr kumimoji="1" lang="en-US" altLang="zh-CN" sz="24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亲友信息管理、家族数据服务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传记创录下沉至更多年龄段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青少年成长记录、创业纪实等</a:t>
                </a: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3349D64E-9BC8-BB4F-BE3B-7FDD2286E17D}"/>
                </a:ext>
              </a:extLst>
            </p:cNvPr>
            <p:cNvGrpSpPr/>
            <p:nvPr/>
          </p:nvGrpSpPr>
          <p:grpSpPr>
            <a:xfrm>
              <a:off x="7686849" y="1507417"/>
              <a:ext cx="3515889" cy="1494695"/>
              <a:chOff x="895503" y="4800599"/>
              <a:chExt cx="2831123" cy="1331407"/>
            </a:xfrm>
          </p:grpSpPr>
          <p:sp>
            <p:nvSpPr>
              <p:cNvPr id="42" name="圆角矩形 41">
                <a:extLst>
                  <a:ext uri="{FF2B5EF4-FFF2-40B4-BE49-F238E27FC236}">
                    <a16:creationId xmlns:a16="http://schemas.microsoft.com/office/drawing/2014/main" id="{E70D4194-654E-4145-8887-E1CA15BA8E7B}"/>
                  </a:ext>
                </a:extLst>
              </p:cNvPr>
              <p:cNvSpPr/>
              <p:nvPr/>
            </p:nvSpPr>
            <p:spPr>
              <a:xfrm>
                <a:off x="1006125" y="4800599"/>
                <a:ext cx="2579407" cy="1331407"/>
              </a:xfrm>
              <a:prstGeom prst="roundRect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50AC08A7-E000-5047-A456-56A71E1FF6D6}"/>
                  </a:ext>
                </a:extLst>
              </p:cNvPr>
              <p:cNvSpPr txBox="1"/>
              <p:nvPr/>
            </p:nvSpPr>
            <p:spPr>
              <a:xfrm>
                <a:off x="895503" y="4997929"/>
                <a:ext cx="2831123" cy="9047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数字化服务管家</a:t>
                </a:r>
                <a:endParaRPr kumimoji="1" lang="en-US" altLang="zh-CN" sz="24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家族信息管理先锋品牌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累积服务</a:t>
                </a:r>
                <a:r>
                  <a:rPr kumimoji="1" lang="en-US" altLang="zh-CN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XX</a:t>
                </a: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个家庭</a:t>
                </a:r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3F7B5D84-1D40-304A-ACD6-88E7877D74EF}"/>
                </a:ext>
              </a:extLst>
            </p:cNvPr>
            <p:cNvGrpSpPr/>
            <p:nvPr/>
          </p:nvGrpSpPr>
          <p:grpSpPr>
            <a:xfrm>
              <a:off x="7658101" y="3151146"/>
              <a:ext cx="3515889" cy="1494695"/>
              <a:chOff x="872354" y="4800599"/>
              <a:chExt cx="2831123" cy="1331407"/>
            </a:xfrm>
          </p:grpSpPr>
          <p:sp>
            <p:nvSpPr>
              <p:cNvPr id="45" name="圆角矩形 44">
                <a:extLst>
                  <a:ext uri="{FF2B5EF4-FFF2-40B4-BE49-F238E27FC236}">
                    <a16:creationId xmlns:a16="http://schemas.microsoft.com/office/drawing/2014/main" id="{EC7AB188-C52E-004D-9B65-0F293ADD1837}"/>
                  </a:ext>
                </a:extLst>
              </p:cNvPr>
              <p:cNvSpPr/>
              <p:nvPr/>
            </p:nvSpPr>
            <p:spPr>
              <a:xfrm>
                <a:off x="1006125" y="4800599"/>
                <a:ext cx="2579407" cy="1331407"/>
              </a:xfrm>
              <a:prstGeom prst="roundRect">
                <a:avLst/>
              </a:prstGeom>
              <a:noFill/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ED8698DB-8F98-7547-BC4F-A42895252245}"/>
                  </a:ext>
                </a:extLst>
              </p:cNvPr>
              <p:cNvSpPr txBox="1"/>
              <p:nvPr/>
            </p:nvSpPr>
            <p:spPr>
              <a:xfrm>
                <a:off x="872354" y="4858025"/>
                <a:ext cx="2831123" cy="12336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资源拓展</a:t>
                </a:r>
                <a:endParaRPr kumimoji="1" lang="en-US" altLang="zh-CN" sz="24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更多适用场景，挖掘可能性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sz="24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技术专利</a:t>
                </a:r>
                <a:endParaRPr kumimoji="1" lang="en-US" altLang="zh-CN" sz="24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 algn="ctr"/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元宇宙数据库建设，权限设计</a:t>
                </a:r>
              </a:p>
            </p:txBody>
          </p:sp>
        </p:grpSp>
      </p:grp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C54CD8A-82DD-E838-9073-F599CE077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12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52075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C382EE7-6D32-4AAE-0E0D-C91676549315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rcRect/>
            <a:stretch>
              <a:fillRect t="-9259" b="-9259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484E28F-19F4-5E42-84DC-4B6CF78833A1}"/>
              </a:ext>
            </a:extLst>
          </p:cNvPr>
          <p:cNvSpPr txBox="1"/>
          <p:nvPr/>
        </p:nvSpPr>
        <p:spPr>
          <a:xfrm>
            <a:off x="2530928" y="3249387"/>
            <a:ext cx="78069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>
                <a:solidFill>
                  <a:schemeClr val="accent2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人间烟火，</a:t>
            </a:r>
            <a:r>
              <a:rPr kumimoji="1" lang="zh-CN" altLang="en-US" sz="4000" dirty="0">
                <a:solidFill>
                  <a:schemeClr val="bg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创录生活，留下美好！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7BCE403-4E7B-B2E9-8B3C-5692A5A86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13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8008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C4A1C4A-8B95-62F3-C536-8298E02531C4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rcRect/>
            <a:stretch>
              <a:fillRect t="-9259" b="-9259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8559EF1-6D86-8242-AABD-D91769E4452B}"/>
              </a:ext>
            </a:extLst>
          </p:cNvPr>
          <p:cNvSpPr txBox="1"/>
          <p:nvPr/>
        </p:nvSpPr>
        <p:spPr>
          <a:xfrm>
            <a:off x="1467557" y="3070578"/>
            <a:ext cx="9475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>
                <a:solidFill>
                  <a:schemeClr val="bg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——</a:t>
            </a:r>
            <a:r>
              <a:rPr kumimoji="1" lang="zh-CN" altLang="en-US" sz="3200" dirty="0">
                <a:solidFill>
                  <a:schemeClr val="bg1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爷爷奶奶，能给我讲讲你们年轻时候的故事吗？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4AA72A0-1B97-48FA-626B-0E2F66C52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070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7BD3A12-5B5A-4547-BCBB-BADBF3CF2D3E}"/>
              </a:ext>
            </a:extLst>
          </p:cNvPr>
          <p:cNvSpPr txBox="1"/>
          <p:nvPr/>
        </p:nvSpPr>
        <p:spPr>
          <a:xfrm>
            <a:off x="575733" y="485423"/>
            <a:ext cx="2212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背景与意义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D3170D-DFA0-3947-83CF-3E7239EEC2C4}"/>
              </a:ext>
            </a:extLst>
          </p:cNvPr>
          <p:cNvSpPr txBox="1"/>
          <p:nvPr/>
        </p:nvSpPr>
        <p:spPr>
          <a:xfrm>
            <a:off x="519066" y="1189514"/>
            <a:ext cx="111538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    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2017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年，梁晓声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历时</a:t>
            </a:r>
            <a:r>
              <a:rPr lang="en-US" altLang="zh-CN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8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年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撰写的长篇小说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《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人世间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》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面世，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一部五十年中国百姓生活史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，以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115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万字的鸿篇巨制描述了“光字片”周家三兄妹的不同命运，深度展现了一个普通百姓家庭的真实生活和奋斗历程。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2019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年，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小说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以最高票获得了第十届茅盾文学奖，打动了千万读者；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2020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年，改编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话剧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跨越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24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座城市，巡演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50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场，成为国民追捧网红大剧；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2022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年，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电视剧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获得金鹰奖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7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项提名，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4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项大奖，看哭</a:t>
            </a:r>
            <a:r>
              <a:rPr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3.1</a:t>
            </a:r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亿人。</a:t>
            </a:r>
            <a:endParaRPr kumimoji="1"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116FA00-DB18-2D43-8DC3-65AA83316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562" y="2795183"/>
            <a:ext cx="2725816" cy="265767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BD45C8D-A0F5-9646-8310-7B7606252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4267" y="2619321"/>
            <a:ext cx="2246854" cy="283353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6B6F5ED-03B9-BA4D-B4A3-4C0D4842BEFF}"/>
              </a:ext>
            </a:extLst>
          </p:cNvPr>
          <p:cNvSpPr txBox="1"/>
          <p:nvPr/>
        </p:nvSpPr>
        <p:spPr>
          <a:xfrm>
            <a:off x="5401214" y="5598640"/>
            <a:ext cx="6546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24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每个人每个家的生活经历都是一部人世间，</a:t>
            </a:r>
            <a:endParaRPr kumimoji="1" lang="en-US" altLang="zh-CN" sz="2400" dirty="0">
              <a:latin typeface="阿里巴巴普惠体 Heavy" panose="00020600040101010101" pitchFamily="18" charset="-122"/>
              <a:ea typeface="阿里巴巴普惠体 Heavy" panose="00020600040101010101" pitchFamily="18" charset="-122"/>
              <a:cs typeface="阿里巴巴普惠体 Heavy" panose="00020600040101010101" pitchFamily="18" charset="-122"/>
              <a:sym typeface="阿里巴巴普惠体" panose="00020600040101010101" pitchFamily="18" charset="-122"/>
            </a:endParaRPr>
          </a:p>
          <a:p>
            <a:pPr algn="r"/>
            <a:r>
              <a:rPr kumimoji="1" lang="zh-CN" altLang="en-US" sz="24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人间烟火，虽平凡但值得，愿世人都不曾枉来！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036A471-1E7C-0B40-A8E0-B04132A256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9265" y="2619321"/>
            <a:ext cx="5500107" cy="2864639"/>
          </a:xfrm>
          <a:prstGeom prst="rect">
            <a:avLst/>
          </a:prstGeom>
        </p:spPr>
      </p:pic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31FEC58-4FEC-E0C9-AFAE-0E18E707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3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9333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506EB37-1DF0-2841-920C-757975DBD5BF}"/>
              </a:ext>
            </a:extLst>
          </p:cNvPr>
          <p:cNvSpPr txBox="1"/>
          <p:nvPr/>
        </p:nvSpPr>
        <p:spPr>
          <a:xfrm>
            <a:off x="575733" y="485423"/>
            <a:ext cx="2212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需求与机遇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6911299D-3529-7F4B-B2C7-D7570036F96F}"/>
              </a:ext>
            </a:extLst>
          </p:cNvPr>
          <p:cNvGrpSpPr/>
          <p:nvPr/>
        </p:nvGrpSpPr>
        <p:grpSpPr>
          <a:xfrm>
            <a:off x="6721051" y="777810"/>
            <a:ext cx="2916183" cy="1611715"/>
            <a:chOff x="5899618" y="2326315"/>
            <a:chExt cx="2916183" cy="1611715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A82ADC2-8E51-8D43-B097-51B8EE7261AD}"/>
                </a:ext>
              </a:extLst>
            </p:cNvPr>
            <p:cNvSpPr txBox="1"/>
            <p:nvPr/>
          </p:nvSpPr>
          <p:spPr>
            <a:xfrm>
              <a:off x="6581696" y="2326315"/>
              <a:ext cx="15905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社会的（</a:t>
              </a:r>
              <a:r>
                <a:rPr kumimoji="1" lang="en-US" altLang="zh-CN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S</a:t>
              </a:r>
              <a:r>
                <a:rPr kumimoji="1" lang="zh-CN" altLang="en-US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）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8E4CD26-A81E-AD45-AFD2-9033CBD428B8}"/>
                </a:ext>
              </a:extLst>
            </p:cNvPr>
            <p:cNvSpPr txBox="1"/>
            <p:nvPr/>
          </p:nvSpPr>
          <p:spPr>
            <a:xfrm>
              <a:off x="5899618" y="2737701"/>
              <a:ext cx="291618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老龄化严重，退休时间充裕</a:t>
              </a:r>
              <a:endPara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子女工作忙，长辈缺少陪伴</a:t>
              </a:r>
              <a:endPara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留存人生回忆的意义与价值</a:t>
              </a:r>
              <a:endPara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endPara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B9C77AA-E2A9-DB49-8303-908979319A3A}"/>
              </a:ext>
            </a:extLst>
          </p:cNvPr>
          <p:cNvGrpSpPr/>
          <p:nvPr/>
        </p:nvGrpSpPr>
        <p:grpSpPr>
          <a:xfrm>
            <a:off x="4798312" y="4862456"/>
            <a:ext cx="2688557" cy="1877438"/>
            <a:chOff x="963659" y="4917043"/>
            <a:chExt cx="2688557" cy="1877438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47BD9C4-962B-8547-ADD7-BA1C36197600}"/>
                </a:ext>
              </a:extLst>
            </p:cNvPr>
            <p:cNvSpPr txBox="1"/>
            <p:nvPr/>
          </p:nvSpPr>
          <p:spPr>
            <a:xfrm>
              <a:off x="1531924" y="4917043"/>
              <a:ext cx="15872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经济的（</a:t>
              </a:r>
              <a:r>
                <a:rPr kumimoji="1" lang="en-US" altLang="zh-CN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E</a:t>
              </a:r>
              <a:r>
                <a:rPr kumimoji="1" lang="zh-CN" altLang="en-US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）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4F5E819-8B2A-0443-98C2-E961802A74A8}"/>
                </a:ext>
              </a:extLst>
            </p:cNvPr>
            <p:cNvSpPr txBox="1"/>
            <p:nvPr/>
          </p:nvSpPr>
          <p:spPr>
            <a:xfrm>
              <a:off x="963659" y="5317153"/>
              <a:ext cx="2688557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退休工资稳定，生活无忧</a:t>
              </a:r>
              <a:endPara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子女侍老服务付费意愿高</a:t>
              </a:r>
              <a:endPara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物质消费渐转向精神消费</a:t>
              </a:r>
              <a:endPara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endPara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endPara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FF237CB-902E-3843-8DAD-0FC10A769EFC}"/>
              </a:ext>
            </a:extLst>
          </p:cNvPr>
          <p:cNvGrpSpPr/>
          <p:nvPr/>
        </p:nvGrpSpPr>
        <p:grpSpPr>
          <a:xfrm>
            <a:off x="9020437" y="4862456"/>
            <a:ext cx="2723823" cy="1323440"/>
            <a:chOff x="8503223" y="4817839"/>
            <a:chExt cx="2723823" cy="132344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CD837D3-D4BA-5E47-A196-EB706A11A1DD}"/>
                </a:ext>
              </a:extLst>
            </p:cNvPr>
            <p:cNvSpPr txBox="1"/>
            <p:nvPr/>
          </p:nvSpPr>
          <p:spPr>
            <a:xfrm>
              <a:off x="9076297" y="4817839"/>
              <a:ext cx="15776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技术的（</a:t>
              </a:r>
              <a:r>
                <a:rPr kumimoji="1" lang="en-US" altLang="zh-CN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T</a:t>
              </a:r>
              <a:r>
                <a:rPr kumimoji="1" lang="zh-CN" altLang="en-US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）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851716F-4481-CC45-9BEF-F99D6D21C972}"/>
                </a:ext>
              </a:extLst>
            </p:cNvPr>
            <p:cNvSpPr txBox="1"/>
            <p:nvPr/>
          </p:nvSpPr>
          <p:spPr>
            <a:xfrm>
              <a:off x="8503223" y="5217949"/>
              <a:ext cx="272382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GPT4</a:t>
              </a:r>
              <a:r>
                <a:rPr kumimoji="1" lang="zh-CN" altLang="en-US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人工智能技术进步</a:t>
              </a:r>
              <a:endPara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自然语言交互与理解增强</a:t>
              </a:r>
              <a:endPara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手机、智能家居逐渐普及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3209146A-9F6E-D14D-B2AF-C7374E064DC0}"/>
              </a:ext>
            </a:extLst>
          </p:cNvPr>
          <p:cNvGrpSpPr/>
          <p:nvPr/>
        </p:nvGrpSpPr>
        <p:grpSpPr>
          <a:xfrm>
            <a:off x="6472939" y="2133213"/>
            <a:ext cx="3276594" cy="3369982"/>
            <a:chOff x="5916170" y="2355444"/>
            <a:chExt cx="3276594" cy="3369982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C7D6181C-0087-C946-8636-4E06C8ADF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4421292">
              <a:off x="5462280" y="3796085"/>
              <a:ext cx="2066145" cy="1158365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C68EC314-55A6-7842-8A4C-B4BD52CA08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749583" y="2355444"/>
              <a:ext cx="2066145" cy="1158365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8F6D3DBD-177A-F445-A3D2-DCA861425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6815996">
              <a:off x="7580509" y="4113171"/>
              <a:ext cx="2066145" cy="1158365"/>
            </a:xfrm>
            <a:prstGeom prst="rect">
              <a:avLst/>
            </a:prstGeom>
          </p:spPr>
        </p:pic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1922779-E39F-4645-A873-D3F18EAA945C}"/>
                </a:ext>
              </a:extLst>
            </p:cNvPr>
            <p:cNvSpPr txBox="1"/>
            <p:nvPr/>
          </p:nvSpPr>
          <p:spPr>
            <a:xfrm>
              <a:off x="6933724" y="3633094"/>
              <a:ext cx="137730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5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SET</a:t>
              </a:r>
              <a:endParaRPr kumimoji="1" lang="zh-CN" altLang="en-US" sz="5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2A882B6-791E-3141-BEB9-BD209AC73BDC}"/>
              </a:ext>
            </a:extLst>
          </p:cNvPr>
          <p:cNvGrpSpPr/>
          <p:nvPr/>
        </p:nvGrpSpPr>
        <p:grpSpPr>
          <a:xfrm>
            <a:off x="1213203" y="3465293"/>
            <a:ext cx="3005951" cy="2509357"/>
            <a:chOff x="1079235" y="2384171"/>
            <a:chExt cx="3005951" cy="2509357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4229DB4B-2EF4-EE4D-8D34-5FE94DA37583}"/>
                </a:ext>
              </a:extLst>
            </p:cNvPr>
            <p:cNvSpPr txBox="1"/>
            <p:nvPr/>
          </p:nvSpPr>
          <p:spPr>
            <a:xfrm>
              <a:off x="1582577" y="2384171"/>
              <a:ext cx="19992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36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人间烟火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B872EA5C-CAAA-4E4E-99A0-CE195444BFD1}"/>
                </a:ext>
              </a:extLst>
            </p:cNvPr>
            <p:cNvSpPr txBox="1"/>
            <p:nvPr/>
          </p:nvSpPr>
          <p:spPr>
            <a:xfrm>
              <a:off x="1079235" y="3077646"/>
              <a:ext cx="3005951" cy="18158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28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面向银发一族的</a:t>
              </a:r>
              <a:endParaRPr kumimoji="1" lang="en-US" altLang="zh-CN" sz="28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algn="ctr"/>
              <a:r>
                <a:rPr kumimoji="1" lang="zh-CN" altLang="en-US" sz="28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陪护聊天情感关怀</a:t>
              </a:r>
              <a:endParaRPr kumimoji="1" lang="en-US" altLang="zh-CN" sz="28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algn="ctr"/>
              <a:r>
                <a:rPr kumimoji="1" lang="zh-CN" altLang="en-US" sz="28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人生传记纪实创作</a:t>
              </a:r>
              <a:endParaRPr kumimoji="1" lang="en-US" altLang="zh-CN" sz="28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algn="ctr"/>
              <a:r>
                <a:rPr kumimoji="1" lang="zh-CN" altLang="en-US" sz="28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交流服务平台</a:t>
              </a: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618AE77D-FB68-9846-A37C-1042EC1DA4E8}"/>
              </a:ext>
            </a:extLst>
          </p:cNvPr>
          <p:cNvSpPr txBox="1"/>
          <p:nvPr/>
        </p:nvSpPr>
        <p:spPr>
          <a:xfrm>
            <a:off x="691395" y="1516554"/>
            <a:ext cx="4063933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kumimoji="1" lang="zh-CN" altLang="en-US" sz="32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传统传记创录方式</a:t>
            </a:r>
            <a:endParaRPr kumimoji="1" lang="en-US" altLang="zh-CN" sz="28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>
              <a:spcAft>
                <a:spcPts val="600"/>
              </a:spcAft>
            </a:pPr>
            <a:r>
              <a:rPr kumimoji="1" lang="zh-CN" altLang="en-US" sz="28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耗时长、门槛高、交互少</a:t>
            </a:r>
          </a:p>
        </p:txBody>
      </p:sp>
      <p:sp>
        <p:nvSpPr>
          <p:cNvPr id="30" name="燕尾形 29">
            <a:extLst>
              <a:ext uri="{FF2B5EF4-FFF2-40B4-BE49-F238E27FC236}">
                <a16:creationId xmlns:a16="http://schemas.microsoft.com/office/drawing/2014/main" id="{DA0C295A-1D68-AC42-99E2-F6D027555F8B}"/>
              </a:ext>
            </a:extLst>
          </p:cNvPr>
          <p:cNvSpPr/>
          <p:nvPr/>
        </p:nvSpPr>
        <p:spPr>
          <a:xfrm rot="5400000">
            <a:off x="2543531" y="2555168"/>
            <a:ext cx="345292" cy="1017802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D845D7E-CDE5-DBA5-C36A-F473CE94B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4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3385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0231E4A-B5F5-E04C-91C2-E24923C73A27}"/>
              </a:ext>
            </a:extLst>
          </p:cNvPr>
          <p:cNvSpPr txBox="1"/>
          <p:nvPr/>
        </p:nvSpPr>
        <p:spPr>
          <a:xfrm>
            <a:off x="575733" y="485423"/>
            <a:ext cx="19319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JTBD</a:t>
            </a:r>
            <a:r>
              <a:rPr kumimoji="1" lang="zh-CN" altLang="en-US" sz="32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分析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221CAA0-A161-2449-A606-EF61210E87FE}"/>
              </a:ext>
            </a:extLst>
          </p:cNvPr>
          <p:cNvSpPr txBox="1"/>
          <p:nvPr/>
        </p:nvSpPr>
        <p:spPr>
          <a:xfrm>
            <a:off x="3458946" y="502496"/>
            <a:ext cx="5875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目标用户：银发一族（退休老人）</a:t>
            </a:r>
            <a:br>
              <a: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</a:b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生活状态：有钱有闲，渴望陪伴，渴望记录自己的人生。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F7C894F-7B37-ED47-AF79-5FA8D0F2C26C}"/>
              </a:ext>
            </a:extLst>
          </p:cNvPr>
          <p:cNvGrpSpPr/>
          <p:nvPr/>
        </p:nvGrpSpPr>
        <p:grpSpPr>
          <a:xfrm>
            <a:off x="673704" y="1286977"/>
            <a:ext cx="10842347" cy="2991274"/>
            <a:chOff x="575733" y="2128640"/>
            <a:chExt cx="10842347" cy="2991274"/>
          </a:xfrm>
        </p:grpSpPr>
        <p:sp>
          <p:nvSpPr>
            <p:cNvPr id="12" name="圆角矩形 11">
              <a:extLst>
                <a:ext uri="{FF2B5EF4-FFF2-40B4-BE49-F238E27FC236}">
                  <a16:creationId xmlns:a16="http://schemas.microsoft.com/office/drawing/2014/main" id="{E8C200AE-4FBD-7C4B-BB2B-3AC069F8BED4}"/>
                </a:ext>
              </a:extLst>
            </p:cNvPr>
            <p:cNvSpPr/>
            <p:nvPr/>
          </p:nvSpPr>
          <p:spPr>
            <a:xfrm>
              <a:off x="695898" y="2128640"/>
              <a:ext cx="10602019" cy="663099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A67A00A-216A-1647-9719-D80B5F769953}"/>
                </a:ext>
              </a:extLst>
            </p:cNvPr>
            <p:cNvSpPr txBox="1"/>
            <p:nvPr/>
          </p:nvSpPr>
          <p:spPr>
            <a:xfrm>
              <a:off x="1273486" y="2260581"/>
              <a:ext cx="96231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退休后的银发一族</a:t>
              </a:r>
              <a:r>
                <a:rPr kumimoji="1" lang="en-US" altLang="zh-CN" sz="2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+</a:t>
              </a:r>
              <a:r>
                <a:rPr kumimoji="1" lang="zh-CN" altLang="en-US" sz="2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想要在空闲时间</a:t>
              </a:r>
              <a:r>
                <a:rPr kumimoji="1" lang="en-US" altLang="zh-CN" sz="2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+</a:t>
              </a:r>
              <a:r>
                <a:rPr kumimoji="1" lang="zh-CN" altLang="en-US" sz="2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找人聊聊天、创录自己的人生传记</a:t>
              </a:r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809D1E3E-8800-E04F-924A-F3FF9E0889B0}"/>
                </a:ext>
              </a:extLst>
            </p:cNvPr>
            <p:cNvGrpSpPr/>
            <p:nvPr/>
          </p:nvGrpSpPr>
          <p:grpSpPr>
            <a:xfrm>
              <a:off x="575733" y="3130183"/>
              <a:ext cx="10842347" cy="1989731"/>
              <a:chOff x="471622" y="2660256"/>
              <a:chExt cx="10842347" cy="1989731"/>
            </a:xfrm>
          </p:grpSpPr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A54BB7D3-28C8-1F49-B37E-AD2CDE90B81C}"/>
                  </a:ext>
                </a:extLst>
              </p:cNvPr>
              <p:cNvSpPr txBox="1"/>
              <p:nvPr/>
            </p:nvSpPr>
            <p:spPr>
              <a:xfrm>
                <a:off x="651935" y="2803328"/>
                <a:ext cx="2916183" cy="18466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kumimoji="1" lang="zh-CN" altLang="en-US" sz="20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功能性：</a:t>
                </a:r>
                <a:endParaRPr kumimoji="1" lang="en-US" altLang="zh-CN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>
                  <a:spcAft>
                    <a:spcPts val="600"/>
                  </a:spcAft>
                </a:pP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能充分利用退休后空闲时间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>
                  <a:spcAft>
                    <a:spcPts val="600"/>
                  </a:spcAft>
                </a:pP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保持日常交流和思考回忆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>
                  <a:spcAft>
                    <a:spcPts val="600"/>
                  </a:spcAft>
                </a:pP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记录下来宝贵的人生经历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>
                  <a:spcAft>
                    <a:spcPts val="600"/>
                  </a:spcAft>
                </a:pPr>
                <a:endParaRPr kumimoji="1" lang="zh-CN" altLang="en-US" sz="20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2BD5454C-C4BF-9046-AE8C-46BF45C6717D}"/>
                  </a:ext>
                </a:extLst>
              </p:cNvPr>
              <p:cNvSpPr txBox="1"/>
              <p:nvPr/>
            </p:nvSpPr>
            <p:spPr>
              <a:xfrm>
                <a:off x="4378588" y="2803328"/>
                <a:ext cx="2916183" cy="14619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kumimoji="1" lang="zh-CN" altLang="en-US" sz="20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情感性：</a:t>
                </a:r>
                <a:endParaRPr kumimoji="1" lang="en-US" altLang="zh-CN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>
                  <a:spcAft>
                    <a:spcPts val="600"/>
                  </a:spcAft>
                </a:pP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日常生活的休闲放松</a:t>
                </a:r>
              </a:p>
              <a:p>
                <a:pPr>
                  <a:spcAft>
                    <a:spcPts val="600"/>
                  </a:spcAft>
                </a:pP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从聊天中获得陪伴的幸福感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>
                  <a:spcAft>
                    <a:spcPts val="600"/>
                  </a:spcAft>
                </a:pP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从创录传记中获得成就感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2F3FF959-8AA4-944E-8BC6-9F19295D922A}"/>
                  </a:ext>
                </a:extLst>
              </p:cNvPr>
              <p:cNvSpPr txBox="1"/>
              <p:nvPr/>
            </p:nvSpPr>
            <p:spPr>
              <a:xfrm>
                <a:off x="8104402" y="2803328"/>
                <a:ext cx="2460930" cy="14619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kumimoji="1" lang="zh-CN" altLang="en-US" sz="2000" b="1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社交性：</a:t>
                </a:r>
                <a:endParaRPr kumimoji="1" lang="en-US" altLang="zh-CN" sz="2000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>
                  <a:spcAft>
                    <a:spcPts val="600"/>
                  </a:spcAft>
                </a:pP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表达自己独有的体验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>
                  <a:spcAft>
                    <a:spcPts val="600"/>
                  </a:spcAft>
                </a:pP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与子女后辈的亲情纽带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  <a:p>
                <a:pPr>
                  <a:spcAft>
                    <a:spcPts val="600"/>
                  </a:spcAft>
                </a:pPr>
                <a:r>
                  <a:rPr kumimoji="1" lang="zh-CN" altLang="en-US" dirty="0"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产出作品的社交分享</a:t>
                </a:r>
                <a:endParaRPr kumimoji="1"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9" name="圆角矩形 8">
                <a:extLst>
                  <a:ext uri="{FF2B5EF4-FFF2-40B4-BE49-F238E27FC236}">
                    <a16:creationId xmlns:a16="http://schemas.microsoft.com/office/drawing/2014/main" id="{2051B079-DAC1-3349-A77E-0F0E84FE364C}"/>
                  </a:ext>
                </a:extLst>
              </p:cNvPr>
              <p:cNvSpPr/>
              <p:nvPr/>
            </p:nvSpPr>
            <p:spPr>
              <a:xfrm>
                <a:off x="471622" y="2676021"/>
                <a:ext cx="3412943" cy="1686911"/>
              </a:xfrm>
              <a:prstGeom prst="roundRect">
                <a:avLst/>
              </a:prstGeom>
              <a:noFill/>
              <a:ln w="57150">
                <a:solidFill>
                  <a:schemeClr val="accent2"/>
                </a:solidFill>
                <a:prstDash val="dash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10" name="圆角矩形 9">
                <a:extLst>
                  <a:ext uri="{FF2B5EF4-FFF2-40B4-BE49-F238E27FC236}">
                    <a16:creationId xmlns:a16="http://schemas.microsoft.com/office/drawing/2014/main" id="{E2FAEB98-E8D7-0F47-B6B5-4B3E29FD4677}"/>
                  </a:ext>
                </a:extLst>
              </p:cNvPr>
              <p:cNvSpPr/>
              <p:nvPr/>
            </p:nvSpPr>
            <p:spPr>
              <a:xfrm>
                <a:off x="7901026" y="2660256"/>
                <a:ext cx="3412943" cy="1686911"/>
              </a:xfrm>
              <a:prstGeom prst="roundRect">
                <a:avLst/>
              </a:prstGeom>
              <a:noFill/>
              <a:ln w="57150">
                <a:solidFill>
                  <a:schemeClr val="accent2"/>
                </a:solidFill>
                <a:prstDash val="dash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11" name="圆角矩形 10">
                <a:extLst>
                  <a:ext uri="{FF2B5EF4-FFF2-40B4-BE49-F238E27FC236}">
                    <a16:creationId xmlns:a16="http://schemas.microsoft.com/office/drawing/2014/main" id="{42D50DAD-68EF-1C4D-8555-823DC1D49A76}"/>
                  </a:ext>
                </a:extLst>
              </p:cNvPr>
              <p:cNvSpPr/>
              <p:nvPr/>
            </p:nvSpPr>
            <p:spPr>
              <a:xfrm>
                <a:off x="4189365" y="2676021"/>
                <a:ext cx="3412943" cy="1686911"/>
              </a:xfrm>
              <a:prstGeom prst="roundRect">
                <a:avLst/>
              </a:prstGeom>
              <a:noFill/>
              <a:ln w="57150">
                <a:solidFill>
                  <a:schemeClr val="accent2"/>
                </a:solidFill>
                <a:prstDash val="dash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6B6F843-8E6D-BF48-A478-F996984390FB}"/>
              </a:ext>
            </a:extLst>
          </p:cNvPr>
          <p:cNvGrpSpPr/>
          <p:nvPr/>
        </p:nvGrpSpPr>
        <p:grpSpPr>
          <a:xfrm>
            <a:off x="3061803" y="4179444"/>
            <a:ext cx="8639305" cy="2246769"/>
            <a:chOff x="2151980" y="1402080"/>
            <a:chExt cx="8639305" cy="2246769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EE7AD395-9B7D-844F-BB88-3114EE890B50}"/>
                </a:ext>
              </a:extLst>
            </p:cNvPr>
            <p:cNvSpPr txBox="1"/>
            <p:nvPr/>
          </p:nvSpPr>
          <p:spPr>
            <a:xfrm>
              <a:off x="5535168" y="1402080"/>
              <a:ext cx="5256117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情       感：感性（人文关怀）、信心（结果产出）</a:t>
              </a:r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美       学：视觉（交流表情、结果呈现）、听觉（交流语音、结果呈现）</a:t>
              </a:r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产品形象：适时性（退休闲暇）、适地性（独处空间）</a:t>
              </a:r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社会影响：社会的（关注老人情感需求）</a:t>
              </a:r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人机工程：易用（交互简单）、舒适（激发表达欲）</a:t>
              </a:r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核心技术：可用（自然语言人工智能）、可靠（数据隐私安全）</a:t>
              </a:r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质        量：稳定（系统平台服务）</a:t>
              </a:r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环境影响：和谐（生活中的一部分）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59460872-A0A4-4248-AAF4-F69F36A391B5}"/>
                </a:ext>
              </a:extLst>
            </p:cNvPr>
            <p:cNvSpPr txBox="1"/>
            <p:nvPr/>
          </p:nvSpPr>
          <p:spPr>
            <a:xfrm>
              <a:off x="2151980" y="2307859"/>
              <a:ext cx="12474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价值机会</a:t>
              </a:r>
              <a:r>
                <a:rPr kumimoji="1" lang="en-US" altLang="zh-CN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VOS</a:t>
              </a:r>
              <a:endParaRPr kumimoji="1"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B0E826C-245A-4D4F-8E1E-723FDB3300AB}"/>
                </a:ext>
              </a:extLst>
            </p:cNvPr>
            <p:cNvSpPr txBox="1"/>
            <p:nvPr/>
          </p:nvSpPr>
          <p:spPr>
            <a:xfrm>
              <a:off x="3204759" y="1780032"/>
              <a:ext cx="1947969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造型因素（生活方式）</a:t>
              </a:r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endPara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r>
                <a:rPr kumimoji="1" lang="zh-CN" altLang="en-US" sz="14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技术因素（功能特色）</a:t>
              </a:r>
            </a:p>
          </p:txBody>
        </p:sp>
        <p:cxnSp>
          <p:nvCxnSpPr>
            <p:cNvPr id="19" name="直线连接符 18">
              <a:extLst>
                <a:ext uri="{FF2B5EF4-FFF2-40B4-BE49-F238E27FC236}">
                  <a16:creationId xmlns:a16="http://schemas.microsoft.com/office/drawing/2014/main" id="{F5D814AF-4FB0-BF47-AE77-CAA2E282A1CB}"/>
                </a:ext>
              </a:extLst>
            </p:cNvPr>
            <p:cNvCxnSpPr>
              <a:cxnSpLocks/>
            </p:cNvCxnSpPr>
            <p:nvPr/>
          </p:nvCxnSpPr>
          <p:spPr>
            <a:xfrm>
              <a:off x="5010912" y="3005214"/>
              <a:ext cx="524256" cy="1269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线连接符 19">
              <a:extLst>
                <a:ext uri="{FF2B5EF4-FFF2-40B4-BE49-F238E27FC236}">
                  <a16:creationId xmlns:a16="http://schemas.microsoft.com/office/drawing/2014/main" id="{C832957C-28EA-8846-B5F0-BF7626A8A1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10912" y="2830232"/>
              <a:ext cx="524256" cy="17206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线连接符 20">
              <a:extLst>
                <a:ext uri="{FF2B5EF4-FFF2-40B4-BE49-F238E27FC236}">
                  <a16:creationId xmlns:a16="http://schemas.microsoft.com/office/drawing/2014/main" id="{E95F4EF6-02A5-6141-83D8-36CD618AF0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10912" y="2591904"/>
              <a:ext cx="524256" cy="41432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直线连接符 21">
              <a:extLst>
                <a:ext uri="{FF2B5EF4-FFF2-40B4-BE49-F238E27FC236}">
                  <a16:creationId xmlns:a16="http://schemas.microsoft.com/office/drawing/2014/main" id="{0840C13D-5249-1C42-ADCB-4F7AF9608458}"/>
                </a:ext>
              </a:extLst>
            </p:cNvPr>
            <p:cNvCxnSpPr>
              <a:cxnSpLocks/>
            </p:cNvCxnSpPr>
            <p:nvPr/>
          </p:nvCxnSpPr>
          <p:spPr>
            <a:xfrm>
              <a:off x="5010912" y="1987808"/>
              <a:ext cx="524256" cy="19448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线连接符 22">
              <a:extLst>
                <a:ext uri="{FF2B5EF4-FFF2-40B4-BE49-F238E27FC236}">
                  <a16:creationId xmlns:a16="http://schemas.microsoft.com/office/drawing/2014/main" id="{2EFD2FAA-0301-9641-8B35-D994A4A7DE9F}"/>
                </a:ext>
              </a:extLst>
            </p:cNvPr>
            <p:cNvCxnSpPr>
              <a:cxnSpLocks/>
            </p:cNvCxnSpPr>
            <p:nvPr/>
          </p:nvCxnSpPr>
          <p:spPr>
            <a:xfrm>
              <a:off x="5010912" y="1999488"/>
              <a:ext cx="524256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线连接符 23">
              <a:extLst>
                <a:ext uri="{FF2B5EF4-FFF2-40B4-BE49-F238E27FC236}">
                  <a16:creationId xmlns:a16="http://schemas.microsoft.com/office/drawing/2014/main" id="{354BF0C1-63CB-9541-925F-DBACC48714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10912" y="1762539"/>
              <a:ext cx="524256" cy="236949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线连接符 24">
              <a:extLst>
                <a:ext uri="{FF2B5EF4-FFF2-40B4-BE49-F238E27FC236}">
                  <a16:creationId xmlns:a16="http://schemas.microsoft.com/office/drawing/2014/main" id="{7175AC69-ACB8-AA4D-B6EF-EBAEF949E9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10912" y="1560576"/>
              <a:ext cx="524256" cy="43891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3310783A-D0F7-E140-B105-CF572F74410C}"/>
                </a:ext>
              </a:extLst>
            </p:cNvPr>
            <p:cNvCxnSpPr>
              <a:cxnSpLocks/>
              <a:stCxn id="17" idx="0"/>
            </p:cNvCxnSpPr>
            <p:nvPr/>
          </p:nvCxnSpPr>
          <p:spPr>
            <a:xfrm flipV="1">
              <a:off x="2775709" y="1987808"/>
              <a:ext cx="429050" cy="320051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直线连接符 26">
              <a:extLst>
                <a:ext uri="{FF2B5EF4-FFF2-40B4-BE49-F238E27FC236}">
                  <a16:creationId xmlns:a16="http://schemas.microsoft.com/office/drawing/2014/main" id="{B07FD165-F5E1-1C4C-84D4-E6C8779184B6}"/>
                </a:ext>
              </a:extLst>
            </p:cNvPr>
            <p:cNvCxnSpPr>
              <a:cxnSpLocks/>
              <a:stCxn id="17" idx="2"/>
            </p:cNvCxnSpPr>
            <p:nvPr/>
          </p:nvCxnSpPr>
          <p:spPr>
            <a:xfrm>
              <a:off x="2775709" y="2615636"/>
              <a:ext cx="429050" cy="386663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直线连接符 27">
              <a:extLst>
                <a:ext uri="{FF2B5EF4-FFF2-40B4-BE49-F238E27FC236}">
                  <a16:creationId xmlns:a16="http://schemas.microsoft.com/office/drawing/2014/main" id="{E4ACE7B3-8E91-084D-9BAB-203BD5026929}"/>
                </a:ext>
              </a:extLst>
            </p:cNvPr>
            <p:cNvCxnSpPr>
              <a:cxnSpLocks/>
            </p:cNvCxnSpPr>
            <p:nvPr/>
          </p:nvCxnSpPr>
          <p:spPr>
            <a:xfrm>
              <a:off x="5010912" y="3002299"/>
              <a:ext cx="524256" cy="23832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8" name="图片 37">
            <a:extLst>
              <a:ext uri="{FF2B5EF4-FFF2-40B4-BE49-F238E27FC236}">
                <a16:creationId xmlns:a16="http://schemas.microsoft.com/office/drawing/2014/main" id="{2F74E6D6-F908-7F4C-BDDF-0476FF2ED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33" y="4331838"/>
            <a:ext cx="2318378" cy="1831601"/>
          </a:xfrm>
          <a:prstGeom prst="rect">
            <a:avLst/>
          </a:prstGeom>
        </p:spPr>
      </p:pic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71CE2BA5-1687-CB1C-469E-246B98005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5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2573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4CF68F42-459B-348D-CC5C-28A5B43587F8}"/>
              </a:ext>
            </a:extLst>
          </p:cNvPr>
          <p:cNvGrpSpPr/>
          <p:nvPr/>
        </p:nvGrpSpPr>
        <p:grpSpPr>
          <a:xfrm>
            <a:off x="878775" y="1272724"/>
            <a:ext cx="10435202" cy="5040000"/>
            <a:chOff x="878775" y="1272724"/>
            <a:chExt cx="10435202" cy="5040000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04874BBC-91E9-803B-75B9-03F6F5ECA383}"/>
                </a:ext>
              </a:extLst>
            </p:cNvPr>
            <p:cNvSpPr/>
            <p:nvPr/>
          </p:nvSpPr>
          <p:spPr>
            <a:xfrm>
              <a:off x="878775" y="1272724"/>
              <a:ext cx="2340000" cy="5040000"/>
            </a:xfrm>
            <a:prstGeom prst="roundRect">
              <a:avLst>
                <a:gd name="adj" fmla="val 7786"/>
              </a:avLst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66149909-97EB-E0E5-8A42-AE2F601A0FF0}"/>
                </a:ext>
              </a:extLst>
            </p:cNvPr>
            <p:cNvSpPr/>
            <p:nvPr/>
          </p:nvSpPr>
          <p:spPr>
            <a:xfrm>
              <a:off x="3577176" y="1272724"/>
              <a:ext cx="2340000" cy="5040000"/>
            </a:xfrm>
            <a:prstGeom prst="roundRect">
              <a:avLst>
                <a:gd name="adj" fmla="val 7786"/>
              </a:avLst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35000368-67D1-5D11-ABE9-914622CF43DD}"/>
                </a:ext>
              </a:extLst>
            </p:cNvPr>
            <p:cNvSpPr/>
            <p:nvPr/>
          </p:nvSpPr>
          <p:spPr>
            <a:xfrm>
              <a:off x="6275577" y="1272724"/>
              <a:ext cx="2340000" cy="5040000"/>
            </a:xfrm>
            <a:prstGeom prst="roundRect">
              <a:avLst>
                <a:gd name="adj" fmla="val 7786"/>
              </a:avLst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51CE531F-E872-71CB-FA4C-6CCB9BD98CC3}"/>
                </a:ext>
              </a:extLst>
            </p:cNvPr>
            <p:cNvSpPr/>
            <p:nvPr/>
          </p:nvSpPr>
          <p:spPr>
            <a:xfrm>
              <a:off x="8973977" y="1272724"/>
              <a:ext cx="2340000" cy="5040000"/>
            </a:xfrm>
            <a:prstGeom prst="roundRect">
              <a:avLst>
                <a:gd name="adj" fmla="val 7786"/>
              </a:avLst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CBA2DD7-2D58-844F-B48E-682B48817FD3}"/>
                </a:ext>
              </a:extLst>
            </p:cNvPr>
            <p:cNvSpPr txBox="1"/>
            <p:nvPr/>
          </p:nvSpPr>
          <p:spPr>
            <a:xfrm>
              <a:off x="1075591" y="1415034"/>
              <a:ext cx="194636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多载体语音交互</a:t>
              </a:r>
            </a:p>
            <a:p>
              <a:pPr algn="ctr"/>
              <a:r>
                <a:rPr kumimoji="1" lang="zh-CN" altLang="en-US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自然语言交流</a:t>
              </a:r>
              <a:endParaRPr kumimoji="1" lang="en-US" altLang="zh-CN" sz="20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1794DB22-2599-62D7-CA36-07197234FA9D}"/>
                </a:ext>
              </a:extLst>
            </p:cNvPr>
            <p:cNvSpPr txBox="1"/>
            <p:nvPr/>
          </p:nvSpPr>
          <p:spPr>
            <a:xfrm>
              <a:off x="9170795" y="1415034"/>
              <a:ext cx="194636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与家人朋友分享</a:t>
              </a:r>
              <a:endParaRPr kumimoji="1" lang="en-US" altLang="zh-CN" sz="20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algn="ctr"/>
              <a:r>
                <a:rPr kumimoji="1" lang="zh-CN" altLang="en-US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珍藏人生经历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ED6DBD2-6D03-E7A8-6D93-22CDB9219A15}"/>
                </a:ext>
              </a:extLst>
            </p:cNvPr>
            <p:cNvSpPr txBox="1"/>
            <p:nvPr/>
          </p:nvSpPr>
          <p:spPr>
            <a:xfrm>
              <a:off x="3741131" y="1415034"/>
              <a:ext cx="201209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关于人生经历的</a:t>
              </a:r>
              <a:endParaRPr kumimoji="1" lang="en-US" altLang="zh-CN" sz="20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algn="ctr"/>
              <a:r>
                <a:rPr kumimoji="1" lang="zh-CN" altLang="en-US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问答</a:t>
              </a:r>
              <a:r>
                <a:rPr kumimoji="1" lang="en-US" altLang="zh-CN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 </a:t>
              </a:r>
              <a:r>
                <a:rPr kumimoji="1" lang="zh-CN" altLang="en-US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记录 分析</a:t>
              </a:r>
              <a:endParaRPr kumimoji="1" lang="en-US" altLang="zh-CN" sz="20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2C092F95-34D7-5A71-437E-6A6F45E7617A}"/>
                </a:ext>
              </a:extLst>
            </p:cNvPr>
            <p:cNvSpPr txBox="1"/>
            <p:nvPr/>
          </p:nvSpPr>
          <p:spPr>
            <a:xfrm>
              <a:off x="6524061" y="1415034"/>
              <a:ext cx="182293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生成电子</a:t>
              </a:r>
              <a:r>
                <a:rPr kumimoji="1" lang="en-US" altLang="zh-CN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/</a:t>
              </a:r>
              <a:r>
                <a:rPr kumimoji="1" lang="zh-CN" altLang="en-US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实体</a:t>
              </a:r>
              <a:endParaRPr kumimoji="1" lang="en-US" altLang="zh-CN" sz="2000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algn="ctr"/>
              <a:r>
                <a:rPr kumimoji="1" lang="zh-CN" altLang="en-US" sz="20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个人传记</a:t>
              </a:r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8AF59084-C125-8D67-6B47-EE8313CDE20B}"/>
                </a:ext>
              </a:extLst>
            </p:cNvPr>
            <p:cNvGrpSpPr/>
            <p:nvPr/>
          </p:nvGrpSpPr>
          <p:grpSpPr>
            <a:xfrm>
              <a:off x="968775" y="2208241"/>
              <a:ext cx="10254450" cy="1620000"/>
              <a:chOff x="968775" y="2208241"/>
              <a:chExt cx="10254450" cy="1620000"/>
            </a:xfrm>
          </p:grpSpPr>
          <p:pic>
            <p:nvPicPr>
              <p:cNvPr id="1030" name="Picture 6">
                <a:extLst>
                  <a:ext uri="{FF2B5EF4-FFF2-40B4-BE49-F238E27FC236}">
                    <a16:creationId xmlns:a16="http://schemas.microsoft.com/office/drawing/2014/main" id="{1CCA77FC-C51A-20CB-2DC5-D1511171280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/>
              <a:srcRect l="94" r="94"/>
              <a:stretch/>
            </p:blipFill>
            <p:spPr bwMode="auto">
              <a:xfrm>
                <a:off x="3667176" y="2208241"/>
                <a:ext cx="2160000" cy="1620000"/>
              </a:xfrm>
              <a:prstGeom prst="roundRect">
                <a:avLst>
                  <a:gd name="adj" fmla="val 7944"/>
                </a:avLst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1" name="Picture 6">
                <a:extLst>
                  <a:ext uri="{FF2B5EF4-FFF2-40B4-BE49-F238E27FC236}">
                    <a16:creationId xmlns:a16="http://schemas.microsoft.com/office/drawing/2014/main" id="{75951271-D9EA-E162-83B4-EDBF806B7D9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/>
              <a:srcRect t="94" b="94"/>
              <a:stretch/>
            </p:blipFill>
            <p:spPr bwMode="auto">
              <a:xfrm>
                <a:off x="968775" y="2208241"/>
                <a:ext cx="2160000" cy="1620000"/>
              </a:xfrm>
              <a:prstGeom prst="roundRect">
                <a:avLst>
                  <a:gd name="adj" fmla="val 7944"/>
                </a:avLst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6">
                <a:extLst>
                  <a:ext uri="{FF2B5EF4-FFF2-40B4-BE49-F238E27FC236}">
                    <a16:creationId xmlns:a16="http://schemas.microsoft.com/office/drawing/2014/main" id="{6E26702F-6FC1-C1C1-014B-057AE6EE82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/>
              <a:srcRect l="94" r="94"/>
              <a:stretch/>
            </p:blipFill>
            <p:spPr bwMode="auto">
              <a:xfrm>
                <a:off x="6365577" y="2208241"/>
                <a:ext cx="2160000" cy="1620000"/>
              </a:xfrm>
              <a:prstGeom prst="roundRect">
                <a:avLst>
                  <a:gd name="adj" fmla="val 7944"/>
                </a:avLst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3" name="Picture 6">
                <a:extLst>
                  <a:ext uri="{FF2B5EF4-FFF2-40B4-BE49-F238E27FC236}">
                    <a16:creationId xmlns:a16="http://schemas.microsoft.com/office/drawing/2014/main" id="{3782A7F3-F2B0-BECA-1BFF-14C4BB74D38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/>
              <a:srcRect/>
              <a:stretch/>
            </p:blipFill>
            <p:spPr bwMode="auto">
              <a:xfrm>
                <a:off x="9063225" y="2208241"/>
                <a:ext cx="2160000" cy="1620000"/>
              </a:xfrm>
              <a:prstGeom prst="roundRect">
                <a:avLst>
                  <a:gd name="adj" fmla="val 7944"/>
                </a:avLst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60231E4A-B5F5-E04C-91C2-E24923C73A27}"/>
              </a:ext>
            </a:extLst>
          </p:cNvPr>
          <p:cNvSpPr txBox="1"/>
          <p:nvPr/>
        </p:nvSpPr>
        <p:spPr>
          <a:xfrm>
            <a:off x="575733" y="485423"/>
            <a:ext cx="2212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产品与技术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D2336D5-C86A-8C29-13C0-67641848907F}"/>
              </a:ext>
            </a:extLst>
          </p:cNvPr>
          <p:cNvSpPr txBox="1"/>
          <p:nvPr/>
        </p:nvSpPr>
        <p:spPr>
          <a:xfrm>
            <a:off x="1045936" y="4012048"/>
            <a:ext cx="2005678" cy="2130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语音识别技术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自然语言处理</a:t>
            </a:r>
            <a:r>
              <a: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NLP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语音合成技术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物联网技术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智能家居服务平台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D3DB2B6-D3BE-10CC-B1F0-23D602C38840}"/>
              </a:ext>
            </a:extLst>
          </p:cNvPr>
          <p:cNvSpPr txBox="1"/>
          <p:nvPr/>
        </p:nvSpPr>
        <p:spPr>
          <a:xfrm>
            <a:off x="3570411" y="4016826"/>
            <a:ext cx="2353529" cy="2130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GPT</a:t>
            </a: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技术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问答和开放式对话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解析非结构化数据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高级情感检测 分类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语法纠正</a:t>
            </a:r>
            <a:r>
              <a:rPr kumimoji="1" lang="en-US" altLang="zh-CN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/</a:t>
            </a: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审稿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A183BE7-CF72-5FA2-B5AD-64777FA3CF64}"/>
              </a:ext>
            </a:extLst>
          </p:cNvPr>
          <p:cNvSpPr txBox="1"/>
          <p:nvPr/>
        </p:nvSpPr>
        <p:spPr>
          <a:xfrm>
            <a:off x="6546502" y="4016826"/>
            <a:ext cx="1778051" cy="2130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电子书格式转化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自动优化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个性化设置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快递物流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电子商务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858AF6AC-EEA5-73AE-D3D7-408317228753}"/>
              </a:ext>
            </a:extLst>
          </p:cNvPr>
          <p:cNvSpPr txBox="1"/>
          <p:nvPr/>
        </p:nvSpPr>
        <p:spPr>
          <a:xfrm>
            <a:off x="9368013" y="4016826"/>
            <a:ext cx="1550424" cy="1715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文件存储技术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内容管理系统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社交网络技术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推荐系统</a:t>
            </a:r>
            <a:endParaRPr kumimoji="1" lang="en-US" altLang="zh-CN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CD4C338-71B8-3CC5-0C79-C3EA44513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6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3481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0231E4A-B5F5-E04C-91C2-E24923C73A27}"/>
              </a:ext>
            </a:extLst>
          </p:cNvPr>
          <p:cNvSpPr txBox="1"/>
          <p:nvPr/>
        </p:nvSpPr>
        <p:spPr>
          <a:xfrm>
            <a:off x="575733" y="485423"/>
            <a:ext cx="2212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用户旅程图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7C9B530D-26B7-4416-E71A-BB97E22253DC}"/>
              </a:ext>
            </a:extLst>
          </p:cNvPr>
          <p:cNvGrpSpPr/>
          <p:nvPr/>
        </p:nvGrpSpPr>
        <p:grpSpPr>
          <a:xfrm>
            <a:off x="338659" y="1275319"/>
            <a:ext cx="11521264" cy="5036644"/>
            <a:chOff x="338659" y="1275319"/>
            <a:chExt cx="11521264" cy="5036644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085AC0C1-20ED-6F66-32A3-FB275EC38402}"/>
                </a:ext>
              </a:extLst>
            </p:cNvPr>
            <p:cNvSpPr/>
            <p:nvPr/>
          </p:nvSpPr>
          <p:spPr>
            <a:xfrm>
              <a:off x="1550287" y="3325306"/>
              <a:ext cx="10309636" cy="126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E636C59-0A1E-E235-441B-3DD91BBA7EC5}"/>
                </a:ext>
              </a:extLst>
            </p:cNvPr>
            <p:cNvSpPr/>
            <p:nvPr/>
          </p:nvSpPr>
          <p:spPr>
            <a:xfrm>
              <a:off x="338659" y="1275319"/>
              <a:ext cx="1080000" cy="36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阶段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02B6D2C-AD29-4502-8D4E-A95601FC5310}"/>
                </a:ext>
              </a:extLst>
            </p:cNvPr>
            <p:cNvSpPr/>
            <p:nvPr/>
          </p:nvSpPr>
          <p:spPr>
            <a:xfrm>
              <a:off x="338659" y="1778648"/>
              <a:ext cx="1080000" cy="90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行为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0881285-D083-8B60-0045-93441158CAB8}"/>
                </a:ext>
              </a:extLst>
            </p:cNvPr>
            <p:cNvSpPr/>
            <p:nvPr/>
          </p:nvSpPr>
          <p:spPr>
            <a:xfrm>
              <a:off x="338659" y="3325306"/>
              <a:ext cx="1080000" cy="126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体验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75FFB75-DB60-26E7-A5C9-83FBE6137B76}"/>
                </a:ext>
              </a:extLst>
            </p:cNvPr>
            <p:cNvSpPr/>
            <p:nvPr/>
          </p:nvSpPr>
          <p:spPr>
            <a:xfrm>
              <a:off x="338659" y="4728635"/>
              <a:ext cx="108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痛点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9BE0585B-D232-826B-2844-B359E6AF8C4A}"/>
                </a:ext>
              </a:extLst>
            </p:cNvPr>
            <p:cNvSpPr/>
            <p:nvPr/>
          </p:nvSpPr>
          <p:spPr>
            <a:xfrm>
              <a:off x="338659" y="5591963"/>
              <a:ext cx="108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机会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04D0308-77F0-491F-D672-5D611708E946}"/>
                </a:ext>
              </a:extLst>
            </p:cNvPr>
            <p:cNvSpPr/>
            <p:nvPr/>
          </p:nvSpPr>
          <p:spPr>
            <a:xfrm>
              <a:off x="338659" y="2821977"/>
              <a:ext cx="1080000" cy="36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接触点</a:t>
              </a:r>
            </a:p>
          </p:txBody>
        </p:sp>
        <p:sp>
          <p:nvSpPr>
            <p:cNvPr id="13" name="箭头: V 形 12">
              <a:extLst>
                <a:ext uri="{FF2B5EF4-FFF2-40B4-BE49-F238E27FC236}">
                  <a16:creationId xmlns:a16="http://schemas.microsoft.com/office/drawing/2014/main" id="{D6863478-954E-B5BA-1CFA-6B0EF27B7708}"/>
                </a:ext>
              </a:extLst>
            </p:cNvPr>
            <p:cNvSpPr/>
            <p:nvPr/>
          </p:nvSpPr>
          <p:spPr>
            <a:xfrm>
              <a:off x="1547877" y="1275319"/>
              <a:ext cx="1800000" cy="360000"/>
            </a:xfrm>
            <a:prstGeom prst="chevron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决策期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4F1B436-70B9-3544-ACA8-0F28C69B219E}"/>
                </a:ext>
              </a:extLst>
            </p:cNvPr>
            <p:cNvSpPr/>
            <p:nvPr/>
          </p:nvSpPr>
          <p:spPr>
            <a:xfrm>
              <a:off x="1550287" y="1778648"/>
              <a:ext cx="1656000" cy="90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老人或其子女初次了解产品，产生使用的想法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271AE09-FF0E-EA74-AE1A-C0B83DE132E7}"/>
                </a:ext>
              </a:extLst>
            </p:cNvPr>
            <p:cNvSpPr/>
            <p:nvPr/>
          </p:nvSpPr>
          <p:spPr>
            <a:xfrm>
              <a:off x="1550287" y="2821977"/>
              <a:ext cx="1656000" cy="36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媒体平台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11115CFF-5048-22E8-9193-AE61361A5BDE}"/>
                </a:ext>
              </a:extLst>
            </p:cNvPr>
            <p:cNvSpPr/>
            <p:nvPr/>
          </p:nvSpPr>
          <p:spPr>
            <a:xfrm>
              <a:off x="1542079" y="4728635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不了解产品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担心不会使用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3DDD6F3-D0AD-9E79-0CE8-C92359A61A63}"/>
                </a:ext>
              </a:extLst>
            </p:cNvPr>
            <p:cNvSpPr/>
            <p:nvPr/>
          </p:nvSpPr>
          <p:spPr>
            <a:xfrm>
              <a:off x="1542079" y="5591963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宣传清晰生动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免费试用期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8" name="箭头: V 形 17">
              <a:extLst>
                <a:ext uri="{FF2B5EF4-FFF2-40B4-BE49-F238E27FC236}">
                  <a16:creationId xmlns:a16="http://schemas.microsoft.com/office/drawing/2014/main" id="{CA1EF7ED-5AB6-B0BA-12F4-D12E569E3B3B}"/>
                </a:ext>
              </a:extLst>
            </p:cNvPr>
            <p:cNvSpPr/>
            <p:nvPr/>
          </p:nvSpPr>
          <p:spPr>
            <a:xfrm>
              <a:off x="3250286" y="1275319"/>
              <a:ext cx="1800000" cy="360000"/>
            </a:xfrm>
            <a:prstGeom prst="chevron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试用期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7871651-DCC7-4D89-71D6-57BBE6E9D591}"/>
                </a:ext>
              </a:extLst>
            </p:cNvPr>
            <p:cNvSpPr/>
            <p:nvPr/>
          </p:nvSpPr>
          <p:spPr>
            <a:xfrm>
              <a:off x="3281014" y="1778648"/>
              <a:ext cx="1656000" cy="90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老人免费试用，与产品聊天互动，尝试生成短篇传记 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847C5252-CAF8-144B-1BAD-3B12AD376D45}"/>
                </a:ext>
              </a:extLst>
            </p:cNvPr>
            <p:cNvSpPr/>
            <p:nvPr/>
          </p:nvSpPr>
          <p:spPr>
            <a:xfrm>
              <a:off x="3278979" y="2821977"/>
              <a:ext cx="5681045" cy="36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APP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界面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AC1BBAD-3E17-85E8-2E1E-85A70AD41F79}"/>
                </a:ext>
              </a:extLst>
            </p:cNvPr>
            <p:cNvSpPr/>
            <p:nvPr/>
          </p:nvSpPr>
          <p:spPr>
            <a:xfrm>
              <a:off x="3273207" y="4728635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不太熟悉功能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不太习惯使用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5F511E3A-F8CF-4F70-5586-36C447B8E3D7}"/>
                </a:ext>
              </a:extLst>
            </p:cNvPr>
            <p:cNvSpPr/>
            <p:nvPr/>
          </p:nvSpPr>
          <p:spPr>
            <a:xfrm>
              <a:off x="3274448" y="5591963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短视频展示可能的使用方法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23" name="箭头: V 形 22">
              <a:extLst>
                <a:ext uri="{FF2B5EF4-FFF2-40B4-BE49-F238E27FC236}">
                  <a16:creationId xmlns:a16="http://schemas.microsoft.com/office/drawing/2014/main" id="{4A563E88-A209-0A1F-1524-139090F9DABB}"/>
                </a:ext>
              </a:extLst>
            </p:cNvPr>
            <p:cNvSpPr/>
            <p:nvPr/>
          </p:nvSpPr>
          <p:spPr>
            <a:xfrm>
              <a:off x="4952695" y="1275319"/>
              <a:ext cx="1800000" cy="360000"/>
            </a:xfrm>
            <a:prstGeom prst="chevron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订阅期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4FF7492B-DC8A-C8CC-654B-67AA7CC8F8E6}"/>
                </a:ext>
              </a:extLst>
            </p:cNvPr>
            <p:cNvSpPr/>
            <p:nvPr/>
          </p:nvSpPr>
          <p:spPr>
            <a:xfrm>
              <a:off x="5011741" y="1778648"/>
              <a:ext cx="1656000" cy="90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老人与产品进行自然对话，在聊天中记录人生经历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F1DBC268-EA6D-0F89-4375-60962D9EBA2D}"/>
                </a:ext>
              </a:extLst>
            </p:cNvPr>
            <p:cNvSpPr/>
            <p:nvPr/>
          </p:nvSpPr>
          <p:spPr>
            <a:xfrm>
              <a:off x="5004335" y="4728635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不知道聊什么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91EAE788-3915-21C5-6130-652F6EB3CF5C}"/>
                </a:ext>
              </a:extLst>
            </p:cNvPr>
            <p:cNvSpPr/>
            <p:nvPr/>
          </p:nvSpPr>
          <p:spPr>
            <a:xfrm>
              <a:off x="5006817" y="5591963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主动提问或邀请老人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28" name="箭头: V 形 27">
              <a:extLst>
                <a:ext uri="{FF2B5EF4-FFF2-40B4-BE49-F238E27FC236}">
                  <a16:creationId xmlns:a16="http://schemas.microsoft.com/office/drawing/2014/main" id="{54C644EF-D82E-60A0-9121-9AB901A1F0C5}"/>
                </a:ext>
              </a:extLst>
            </p:cNvPr>
            <p:cNvSpPr/>
            <p:nvPr/>
          </p:nvSpPr>
          <p:spPr>
            <a:xfrm>
              <a:off x="6655104" y="1275319"/>
              <a:ext cx="1800000" cy="360000"/>
            </a:xfrm>
            <a:prstGeom prst="chevron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定制期</a:t>
              </a: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37589E7F-DC46-683D-AA94-CF303E01EA65}"/>
                </a:ext>
              </a:extLst>
            </p:cNvPr>
            <p:cNvSpPr/>
            <p:nvPr/>
          </p:nvSpPr>
          <p:spPr>
            <a:xfrm>
              <a:off x="6742468" y="1778648"/>
              <a:ext cx="1656000" cy="90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生成用户传记给老人查看或听，老人校对产生的内容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B3397E3-3098-1D6B-D338-FDE9881BC155}"/>
                </a:ext>
              </a:extLst>
            </p:cNvPr>
            <p:cNvSpPr/>
            <p:nvPr/>
          </p:nvSpPr>
          <p:spPr>
            <a:xfrm>
              <a:off x="6735463" y="4728635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生成文字过多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修改操作复杂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8D33EBD2-3C29-D75A-18DE-497BB623C18F}"/>
                </a:ext>
              </a:extLst>
            </p:cNvPr>
            <p:cNvSpPr/>
            <p:nvPr/>
          </p:nvSpPr>
          <p:spPr>
            <a:xfrm>
              <a:off x="6739186" y="5591963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减少操作步骤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自然语言交互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3" name="箭头: V 形 32">
              <a:extLst>
                <a:ext uri="{FF2B5EF4-FFF2-40B4-BE49-F238E27FC236}">
                  <a16:creationId xmlns:a16="http://schemas.microsoft.com/office/drawing/2014/main" id="{90C15724-C2B4-6136-DA5D-32B7C3B0E790}"/>
                </a:ext>
              </a:extLst>
            </p:cNvPr>
            <p:cNvSpPr/>
            <p:nvPr/>
          </p:nvSpPr>
          <p:spPr>
            <a:xfrm>
              <a:off x="8357513" y="1275319"/>
              <a:ext cx="1800000" cy="360000"/>
            </a:xfrm>
            <a:prstGeom prst="chevron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收货期</a:t>
              </a: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7856A23E-5AFA-238D-A3C8-CACAB815C07B}"/>
                </a:ext>
              </a:extLst>
            </p:cNvPr>
            <p:cNvSpPr/>
            <p:nvPr/>
          </p:nvSpPr>
          <p:spPr>
            <a:xfrm>
              <a:off x="8473195" y="1778648"/>
              <a:ext cx="1656000" cy="90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确认人物传记最终版本，快递实体书</a:t>
              </a: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49E38A68-6D3D-95E3-2279-986E6DFD37F9}"/>
                </a:ext>
              </a:extLst>
            </p:cNvPr>
            <p:cNvSpPr/>
            <p:nvPr/>
          </p:nvSpPr>
          <p:spPr>
            <a:xfrm>
              <a:off x="9031866" y="2821977"/>
              <a:ext cx="1097330" cy="36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实体书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CEA9D414-90F1-EC65-90E3-2D72C96A3952}"/>
                </a:ext>
              </a:extLst>
            </p:cNvPr>
            <p:cNvSpPr/>
            <p:nvPr/>
          </p:nvSpPr>
          <p:spPr>
            <a:xfrm>
              <a:off x="8466591" y="4728635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对实体书的风格有要求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3ABB552B-1E15-3FA4-FA47-FFFD9838E149}"/>
                </a:ext>
              </a:extLst>
            </p:cNvPr>
            <p:cNvSpPr/>
            <p:nvPr/>
          </p:nvSpPr>
          <p:spPr>
            <a:xfrm>
              <a:off x="8471555" y="5591963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实体细节也可以定制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8" name="箭头: V 形 37">
              <a:extLst>
                <a:ext uri="{FF2B5EF4-FFF2-40B4-BE49-F238E27FC236}">
                  <a16:creationId xmlns:a16="http://schemas.microsoft.com/office/drawing/2014/main" id="{14E28780-DB37-4213-54DB-26DBF26C7D4F}"/>
                </a:ext>
              </a:extLst>
            </p:cNvPr>
            <p:cNvSpPr/>
            <p:nvPr/>
          </p:nvSpPr>
          <p:spPr>
            <a:xfrm>
              <a:off x="10059923" y="1275319"/>
              <a:ext cx="1800000" cy="360000"/>
            </a:xfrm>
            <a:prstGeom prst="chevron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分享期</a:t>
              </a: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9ECF97B5-BFA8-4610-CFEA-4FF62ACAA025}"/>
                </a:ext>
              </a:extLst>
            </p:cNvPr>
            <p:cNvSpPr/>
            <p:nvPr/>
          </p:nvSpPr>
          <p:spPr>
            <a:xfrm>
              <a:off x="10203923" y="1778648"/>
              <a:ext cx="1656000" cy="90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老人与家人朋友分享传记，在媒体平台分享使用体验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72E08163-8481-703A-3449-01102C173D3D}"/>
                </a:ext>
              </a:extLst>
            </p:cNvPr>
            <p:cNvSpPr/>
            <p:nvPr/>
          </p:nvSpPr>
          <p:spPr>
            <a:xfrm>
              <a:off x="10201038" y="2821977"/>
              <a:ext cx="1656000" cy="36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媒体平台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5BBA8F0E-9A9E-5A22-64E6-DD7375D50CC8}"/>
                </a:ext>
              </a:extLst>
            </p:cNvPr>
            <p:cNvSpPr/>
            <p:nvPr/>
          </p:nvSpPr>
          <p:spPr>
            <a:xfrm>
              <a:off x="10197717" y="4728635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老人不熟悉评价和分享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156A9247-82E1-FC56-A953-2A444C2AEED7}"/>
                </a:ext>
              </a:extLst>
            </p:cNvPr>
            <p:cNvSpPr/>
            <p:nvPr/>
          </p:nvSpPr>
          <p:spPr>
            <a:xfrm>
              <a:off x="10203923" y="5591963"/>
              <a:ext cx="1656000" cy="7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评价送新服务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后续服务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27C694DB-71EF-B5B0-100F-3191C09D0F98}"/>
                </a:ext>
              </a:extLst>
            </p:cNvPr>
            <p:cNvSpPr/>
            <p:nvPr/>
          </p:nvSpPr>
          <p:spPr>
            <a:xfrm>
              <a:off x="1546860" y="3559694"/>
              <a:ext cx="10297772" cy="814186"/>
            </a:xfrm>
            <a:custGeom>
              <a:avLst/>
              <a:gdLst>
                <a:gd name="connsiteX0" fmla="*/ 0 w 10325100"/>
                <a:gd name="connsiteY0" fmla="*/ 814186 h 814186"/>
                <a:gd name="connsiteX1" fmla="*/ 914400 w 10325100"/>
                <a:gd name="connsiteY1" fmla="*/ 677026 h 814186"/>
                <a:gd name="connsiteX2" fmla="*/ 1699260 w 10325100"/>
                <a:gd name="connsiteY2" fmla="*/ 768466 h 814186"/>
                <a:gd name="connsiteX3" fmla="*/ 2613660 w 10325100"/>
                <a:gd name="connsiteY3" fmla="*/ 288406 h 814186"/>
                <a:gd name="connsiteX4" fmla="*/ 4312920 w 10325100"/>
                <a:gd name="connsiteY4" fmla="*/ 471286 h 814186"/>
                <a:gd name="connsiteX5" fmla="*/ 5158740 w 10325100"/>
                <a:gd name="connsiteY5" fmla="*/ 722746 h 814186"/>
                <a:gd name="connsiteX6" fmla="*/ 6027420 w 10325100"/>
                <a:gd name="connsiteY6" fmla="*/ 593206 h 814186"/>
                <a:gd name="connsiteX7" fmla="*/ 6865620 w 10325100"/>
                <a:gd name="connsiteY7" fmla="*/ 692266 h 814186"/>
                <a:gd name="connsiteX8" fmla="*/ 7711440 w 10325100"/>
                <a:gd name="connsiteY8" fmla="*/ 6466 h 814186"/>
                <a:gd name="connsiteX9" fmla="*/ 8656320 w 10325100"/>
                <a:gd name="connsiteY9" fmla="*/ 341746 h 814186"/>
                <a:gd name="connsiteX10" fmla="*/ 9418320 w 10325100"/>
                <a:gd name="connsiteY10" fmla="*/ 235066 h 814186"/>
                <a:gd name="connsiteX11" fmla="*/ 10325100 w 10325100"/>
                <a:gd name="connsiteY11" fmla="*/ 410326 h 814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25100" h="814186">
                  <a:moveTo>
                    <a:pt x="0" y="814186"/>
                  </a:moveTo>
                  <a:cubicBezTo>
                    <a:pt x="315595" y="749416"/>
                    <a:pt x="631190" y="684646"/>
                    <a:pt x="914400" y="677026"/>
                  </a:cubicBezTo>
                  <a:cubicBezTo>
                    <a:pt x="1197610" y="669406"/>
                    <a:pt x="1416050" y="833236"/>
                    <a:pt x="1699260" y="768466"/>
                  </a:cubicBezTo>
                  <a:cubicBezTo>
                    <a:pt x="1982470" y="703696"/>
                    <a:pt x="2178050" y="337936"/>
                    <a:pt x="2613660" y="288406"/>
                  </a:cubicBezTo>
                  <a:cubicBezTo>
                    <a:pt x="3049270" y="238876"/>
                    <a:pt x="3888740" y="398896"/>
                    <a:pt x="4312920" y="471286"/>
                  </a:cubicBezTo>
                  <a:cubicBezTo>
                    <a:pt x="4737100" y="543676"/>
                    <a:pt x="4872990" y="702426"/>
                    <a:pt x="5158740" y="722746"/>
                  </a:cubicBezTo>
                  <a:cubicBezTo>
                    <a:pt x="5444490" y="743066"/>
                    <a:pt x="5742940" y="598286"/>
                    <a:pt x="6027420" y="593206"/>
                  </a:cubicBezTo>
                  <a:cubicBezTo>
                    <a:pt x="6311900" y="588126"/>
                    <a:pt x="6584950" y="790056"/>
                    <a:pt x="6865620" y="692266"/>
                  </a:cubicBezTo>
                  <a:cubicBezTo>
                    <a:pt x="7146290" y="594476"/>
                    <a:pt x="7412990" y="64886"/>
                    <a:pt x="7711440" y="6466"/>
                  </a:cubicBezTo>
                  <a:cubicBezTo>
                    <a:pt x="8009890" y="-51954"/>
                    <a:pt x="8371840" y="303646"/>
                    <a:pt x="8656320" y="341746"/>
                  </a:cubicBezTo>
                  <a:cubicBezTo>
                    <a:pt x="8940800" y="379846"/>
                    <a:pt x="9140190" y="223636"/>
                    <a:pt x="9418320" y="235066"/>
                  </a:cubicBezTo>
                  <a:cubicBezTo>
                    <a:pt x="9696450" y="246496"/>
                    <a:pt x="10253980" y="376036"/>
                    <a:pt x="10325100" y="410326"/>
                  </a:cubicBezTo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F5C2EBC7-1602-E05A-F6CF-F86B2214C4A3}"/>
                </a:ext>
              </a:extLst>
            </p:cNvPr>
            <p:cNvSpPr/>
            <p:nvPr/>
          </p:nvSpPr>
          <p:spPr>
            <a:xfrm>
              <a:off x="2393877" y="4181360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7909E037-1D10-4B50-B943-6A5F31C81265}"/>
                </a:ext>
              </a:extLst>
            </p:cNvPr>
            <p:cNvSpPr/>
            <p:nvPr/>
          </p:nvSpPr>
          <p:spPr>
            <a:xfrm>
              <a:off x="4096286" y="3798734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1D309888-F1F9-0837-95F1-C3D01CA107D0}"/>
                </a:ext>
              </a:extLst>
            </p:cNvPr>
            <p:cNvSpPr/>
            <p:nvPr/>
          </p:nvSpPr>
          <p:spPr>
            <a:xfrm>
              <a:off x="5798695" y="3981578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960987C6-EAC2-7A56-A7FD-12C26618EBF8}"/>
                </a:ext>
              </a:extLst>
            </p:cNvPr>
            <p:cNvSpPr/>
            <p:nvPr/>
          </p:nvSpPr>
          <p:spPr>
            <a:xfrm>
              <a:off x="7501104" y="4097274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FBF320B6-CF90-E133-25A7-C60D1A4021E5}"/>
                </a:ext>
              </a:extLst>
            </p:cNvPr>
            <p:cNvSpPr/>
            <p:nvPr/>
          </p:nvSpPr>
          <p:spPr>
            <a:xfrm>
              <a:off x="9203513" y="3520788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7B36A8-3C37-B629-BD0A-ECC582901A8D}"/>
                </a:ext>
              </a:extLst>
            </p:cNvPr>
            <p:cNvSpPr/>
            <p:nvPr/>
          </p:nvSpPr>
          <p:spPr>
            <a:xfrm>
              <a:off x="10905923" y="374423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7D6FDCD6-F13F-D36A-DF2A-F6914C492F4F}"/>
                </a:ext>
              </a:extLst>
            </p:cNvPr>
            <p:cNvSpPr txBox="1"/>
            <p:nvPr/>
          </p:nvSpPr>
          <p:spPr>
            <a:xfrm>
              <a:off x="1879515" y="3929926"/>
              <a:ext cx="11367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决定使用产品</a:t>
              </a: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2E361474-6A3E-2C78-96EE-CF56ABD15A60}"/>
                </a:ext>
              </a:extLst>
            </p:cNvPr>
            <p:cNvSpPr txBox="1"/>
            <p:nvPr/>
          </p:nvSpPr>
          <p:spPr>
            <a:xfrm>
              <a:off x="3581924" y="3552018"/>
              <a:ext cx="11367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开启试用期</a:t>
              </a: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C051DACA-5B63-462C-1AD1-877F120CFFE3}"/>
                </a:ext>
              </a:extLst>
            </p:cNvPr>
            <p:cNvSpPr txBox="1"/>
            <p:nvPr/>
          </p:nvSpPr>
          <p:spPr>
            <a:xfrm>
              <a:off x="5284333" y="3722673"/>
              <a:ext cx="11367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决定付费订阅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2E9A2174-DD9D-062B-780E-7933FD487759}"/>
                </a:ext>
              </a:extLst>
            </p:cNvPr>
            <p:cNvSpPr txBox="1"/>
            <p:nvPr/>
          </p:nvSpPr>
          <p:spPr>
            <a:xfrm>
              <a:off x="6810307" y="3853969"/>
              <a:ext cx="14864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准备生成人物传记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2DF21F9B-9CEC-D10E-4815-5713B3A68A86}"/>
                </a:ext>
              </a:extLst>
            </p:cNvPr>
            <p:cNvSpPr txBox="1"/>
            <p:nvPr/>
          </p:nvSpPr>
          <p:spPr>
            <a:xfrm>
              <a:off x="8514286" y="3280123"/>
              <a:ext cx="14864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收到实体书</a:t>
              </a: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ECC14697-322B-A685-F07E-2B3D0092D7D5}"/>
                </a:ext>
              </a:extLst>
            </p:cNvPr>
            <p:cNvSpPr txBox="1"/>
            <p:nvPr/>
          </p:nvSpPr>
          <p:spPr>
            <a:xfrm>
              <a:off x="10218301" y="3492507"/>
              <a:ext cx="14864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与家人朋友分享</a:t>
              </a:r>
            </a:p>
          </p:txBody>
        </p:sp>
        <p:sp>
          <p:nvSpPr>
            <p:cNvPr id="69" name="delighted-granny_105644">
              <a:extLst>
                <a:ext uri="{FF2B5EF4-FFF2-40B4-BE49-F238E27FC236}">
                  <a16:creationId xmlns:a16="http://schemas.microsoft.com/office/drawing/2014/main" id="{C2812398-3423-97AF-5FE7-1CCF75C1A5BD}"/>
                </a:ext>
              </a:extLst>
            </p:cNvPr>
            <p:cNvSpPr/>
            <p:nvPr/>
          </p:nvSpPr>
          <p:spPr>
            <a:xfrm>
              <a:off x="2222463" y="3443470"/>
              <a:ext cx="452673" cy="476675"/>
            </a:xfrm>
            <a:custGeom>
              <a:avLst/>
              <a:gdLst>
                <a:gd name="connsiteX0" fmla="*/ 255921 w 576872"/>
                <a:gd name="connsiteY0" fmla="*/ 485924 h 607458"/>
                <a:gd name="connsiteX1" fmla="*/ 288472 w 576872"/>
                <a:gd name="connsiteY1" fmla="*/ 508795 h 607458"/>
                <a:gd name="connsiteX2" fmla="*/ 321022 w 576872"/>
                <a:gd name="connsiteY2" fmla="*/ 485924 h 607458"/>
                <a:gd name="connsiteX3" fmla="*/ 242359 w 576872"/>
                <a:gd name="connsiteY3" fmla="*/ 462728 h 607458"/>
                <a:gd name="connsiteX4" fmla="*/ 334585 w 576872"/>
                <a:gd name="connsiteY4" fmla="*/ 462728 h 607458"/>
                <a:gd name="connsiteX5" fmla="*/ 346194 w 576872"/>
                <a:gd name="connsiteY5" fmla="*/ 474326 h 607458"/>
                <a:gd name="connsiteX6" fmla="*/ 288472 w 576872"/>
                <a:gd name="connsiteY6" fmla="*/ 531882 h 607458"/>
                <a:gd name="connsiteX7" fmla="*/ 230749 w 576872"/>
                <a:gd name="connsiteY7" fmla="*/ 474326 h 607458"/>
                <a:gd name="connsiteX8" fmla="*/ 242359 w 576872"/>
                <a:gd name="connsiteY8" fmla="*/ 462728 h 607458"/>
                <a:gd name="connsiteX9" fmla="*/ 364398 w 576872"/>
                <a:gd name="connsiteY9" fmla="*/ 419674 h 607458"/>
                <a:gd name="connsiteX10" fmla="*/ 380766 w 576872"/>
                <a:gd name="connsiteY10" fmla="*/ 419674 h 607458"/>
                <a:gd name="connsiteX11" fmla="*/ 420114 w 576872"/>
                <a:gd name="connsiteY11" fmla="*/ 419674 h 607458"/>
                <a:gd name="connsiteX12" fmla="*/ 436482 w 576872"/>
                <a:gd name="connsiteY12" fmla="*/ 419674 h 607458"/>
                <a:gd name="connsiteX13" fmla="*/ 436482 w 576872"/>
                <a:gd name="connsiteY13" fmla="*/ 436012 h 607458"/>
                <a:gd name="connsiteX14" fmla="*/ 400494 w 576872"/>
                <a:gd name="connsiteY14" fmla="*/ 450944 h 607458"/>
                <a:gd name="connsiteX15" fmla="*/ 364398 w 576872"/>
                <a:gd name="connsiteY15" fmla="*/ 436012 h 607458"/>
                <a:gd name="connsiteX16" fmla="*/ 364398 w 576872"/>
                <a:gd name="connsiteY16" fmla="*/ 419674 h 607458"/>
                <a:gd name="connsiteX17" fmla="*/ 140461 w 576872"/>
                <a:gd name="connsiteY17" fmla="*/ 419674 h 607458"/>
                <a:gd name="connsiteX18" fmla="*/ 156829 w 576872"/>
                <a:gd name="connsiteY18" fmla="*/ 419674 h 607458"/>
                <a:gd name="connsiteX19" fmla="*/ 196177 w 576872"/>
                <a:gd name="connsiteY19" fmla="*/ 419674 h 607458"/>
                <a:gd name="connsiteX20" fmla="*/ 212545 w 576872"/>
                <a:gd name="connsiteY20" fmla="*/ 419674 h 607458"/>
                <a:gd name="connsiteX21" fmla="*/ 212545 w 576872"/>
                <a:gd name="connsiteY21" fmla="*/ 436012 h 607458"/>
                <a:gd name="connsiteX22" fmla="*/ 176449 w 576872"/>
                <a:gd name="connsiteY22" fmla="*/ 450944 h 607458"/>
                <a:gd name="connsiteX23" fmla="*/ 140461 w 576872"/>
                <a:gd name="connsiteY23" fmla="*/ 436012 h 607458"/>
                <a:gd name="connsiteX24" fmla="*/ 140461 w 576872"/>
                <a:gd name="connsiteY24" fmla="*/ 419674 h 607458"/>
                <a:gd name="connsiteX25" fmla="*/ 400423 w 576872"/>
                <a:gd name="connsiteY25" fmla="*/ 367465 h 607458"/>
                <a:gd name="connsiteX26" fmla="*/ 420640 w 576872"/>
                <a:gd name="connsiteY26" fmla="*/ 387718 h 607458"/>
                <a:gd name="connsiteX27" fmla="*/ 400423 w 576872"/>
                <a:gd name="connsiteY27" fmla="*/ 407971 h 607458"/>
                <a:gd name="connsiteX28" fmla="*/ 380206 w 576872"/>
                <a:gd name="connsiteY28" fmla="*/ 387718 h 607458"/>
                <a:gd name="connsiteX29" fmla="*/ 400423 w 576872"/>
                <a:gd name="connsiteY29" fmla="*/ 367465 h 607458"/>
                <a:gd name="connsiteX30" fmla="*/ 176519 w 576872"/>
                <a:gd name="connsiteY30" fmla="*/ 367465 h 607458"/>
                <a:gd name="connsiteX31" fmla="*/ 196736 w 576872"/>
                <a:gd name="connsiteY31" fmla="*/ 387718 h 607458"/>
                <a:gd name="connsiteX32" fmla="*/ 176519 w 576872"/>
                <a:gd name="connsiteY32" fmla="*/ 407971 h 607458"/>
                <a:gd name="connsiteX33" fmla="*/ 156302 w 576872"/>
                <a:gd name="connsiteY33" fmla="*/ 387718 h 607458"/>
                <a:gd name="connsiteX34" fmla="*/ 176519 w 576872"/>
                <a:gd name="connsiteY34" fmla="*/ 367465 h 607458"/>
                <a:gd name="connsiteX35" fmla="*/ 507895 w 576872"/>
                <a:gd name="connsiteY35" fmla="*/ 332609 h 607458"/>
                <a:gd name="connsiteX36" fmla="*/ 510606 w 576872"/>
                <a:gd name="connsiteY36" fmla="*/ 404841 h 607458"/>
                <a:gd name="connsiteX37" fmla="*/ 536635 w 576872"/>
                <a:gd name="connsiteY37" fmla="*/ 369104 h 607458"/>
                <a:gd name="connsiteX38" fmla="*/ 507895 w 576872"/>
                <a:gd name="connsiteY38" fmla="*/ 332609 h 607458"/>
                <a:gd name="connsiteX39" fmla="*/ 69086 w 576872"/>
                <a:gd name="connsiteY39" fmla="*/ 332609 h 607458"/>
                <a:gd name="connsiteX40" fmla="*/ 40237 w 576872"/>
                <a:gd name="connsiteY40" fmla="*/ 369104 h 607458"/>
                <a:gd name="connsiteX41" fmla="*/ 66374 w 576872"/>
                <a:gd name="connsiteY41" fmla="*/ 404733 h 607458"/>
                <a:gd name="connsiteX42" fmla="*/ 69086 w 576872"/>
                <a:gd name="connsiteY42" fmla="*/ 332609 h 607458"/>
                <a:gd name="connsiteX43" fmla="*/ 179024 w 576872"/>
                <a:gd name="connsiteY43" fmla="*/ 311591 h 607458"/>
                <a:gd name="connsiteX44" fmla="*/ 215042 w 576872"/>
                <a:gd name="connsiteY44" fmla="*/ 326454 h 607458"/>
                <a:gd name="connsiteX45" fmla="*/ 215042 w 576872"/>
                <a:gd name="connsiteY45" fmla="*/ 342805 h 607458"/>
                <a:gd name="connsiteX46" fmla="*/ 198660 w 576872"/>
                <a:gd name="connsiteY46" fmla="*/ 342805 h 607458"/>
                <a:gd name="connsiteX47" fmla="*/ 159279 w 576872"/>
                <a:gd name="connsiteY47" fmla="*/ 342805 h 607458"/>
                <a:gd name="connsiteX48" fmla="*/ 151142 w 576872"/>
                <a:gd name="connsiteY48" fmla="*/ 346162 h 607458"/>
                <a:gd name="connsiteX49" fmla="*/ 143005 w 576872"/>
                <a:gd name="connsiteY49" fmla="*/ 342805 h 607458"/>
                <a:gd name="connsiteX50" fmla="*/ 143005 w 576872"/>
                <a:gd name="connsiteY50" fmla="*/ 326454 h 607458"/>
                <a:gd name="connsiteX51" fmla="*/ 179024 w 576872"/>
                <a:gd name="connsiteY51" fmla="*/ 311591 h 607458"/>
                <a:gd name="connsiteX52" fmla="*/ 396825 w 576872"/>
                <a:gd name="connsiteY52" fmla="*/ 311591 h 607458"/>
                <a:gd name="connsiteX53" fmla="*/ 432813 w 576872"/>
                <a:gd name="connsiteY53" fmla="*/ 326454 h 607458"/>
                <a:gd name="connsiteX54" fmla="*/ 432813 w 576872"/>
                <a:gd name="connsiteY54" fmla="*/ 342805 h 607458"/>
                <a:gd name="connsiteX55" fmla="*/ 424683 w 576872"/>
                <a:gd name="connsiteY55" fmla="*/ 346162 h 607458"/>
                <a:gd name="connsiteX56" fmla="*/ 416445 w 576872"/>
                <a:gd name="connsiteY56" fmla="*/ 342805 h 607458"/>
                <a:gd name="connsiteX57" fmla="*/ 377097 w 576872"/>
                <a:gd name="connsiteY57" fmla="*/ 342805 h 607458"/>
                <a:gd name="connsiteX58" fmla="*/ 360838 w 576872"/>
                <a:gd name="connsiteY58" fmla="*/ 342805 h 607458"/>
                <a:gd name="connsiteX59" fmla="*/ 360838 w 576872"/>
                <a:gd name="connsiteY59" fmla="*/ 326454 h 607458"/>
                <a:gd name="connsiteX60" fmla="*/ 396825 w 576872"/>
                <a:gd name="connsiteY60" fmla="*/ 311591 h 607458"/>
                <a:gd name="connsiteX61" fmla="*/ 465923 w 576872"/>
                <a:gd name="connsiteY61" fmla="*/ 196160 h 607458"/>
                <a:gd name="connsiteX62" fmla="*/ 418636 w 576872"/>
                <a:gd name="connsiteY62" fmla="*/ 223016 h 607458"/>
                <a:gd name="connsiteX63" fmla="*/ 389137 w 576872"/>
                <a:gd name="connsiteY63" fmla="*/ 214461 h 607458"/>
                <a:gd name="connsiteX64" fmla="*/ 349225 w 576872"/>
                <a:gd name="connsiteY64" fmla="*/ 231680 h 607458"/>
                <a:gd name="connsiteX65" fmla="*/ 319942 w 576872"/>
                <a:gd name="connsiteY65" fmla="*/ 223233 h 607458"/>
                <a:gd name="connsiteX66" fmla="*/ 290551 w 576872"/>
                <a:gd name="connsiteY66" fmla="*/ 231680 h 607458"/>
                <a:gd name="connsiteX67" fmla="*/ 288490 w 576872"/>
                <a:gd name="connsiteY67" fmla="*/ 231680 h 607458"/>
                <a:gd name="connsiteX68" fmla="*/ 286321 w 576872"/>
                <a:gd name="connsiteY68" fmla="*/ 231680 h 607458"/>
                <a:gd name="connsiteX69" fmla="*/ 257038 w 576872"/>
                <a:gd name="connsiteY69" fmla="*/ 223233 h 607458"/>
                <a:gd name="connsiteX70" fmla="*/ 227647 w 576872"/>
                <a:gd name="connsiteY70" fmla="*/ 231680 h 607458"/>
                <a:gd name="connsiteX71" fmla="*/ 187735 w 576872"/>
                <a:gd name="connsiteY71" fmla="*/ 214461 h 607458"/>
                <a:gd name="connsiteX72" fmla="*/ 158236 w 576872"/>
                <a:gd name="connsiteY72" fmla="*/ 223016 h 607458"/>
                <a:gd name="connsiteX73" fmla="*/ 111058 w 576872"/>
                <a:gd name="connsiteY73" fmla="*/ 196268 h 607458"/>
                <a:gd name="connsiteX74" fmla="*/ 89475 w 576872"/>
                <a:gd name="connsiteY74" fmla="*/ 409823 h 607458"/>
                <a:gd name="connsiteX75" fmla="*/ 89475 w 576872"/>
                <a:gd name="connsiteY75" fmla="*/ 477289 h 607458"/>
                <a:gd name="connsiteX76" fmla="*/ 111166 w 576872"/>
                <a:gd name="connsiteY76" fmla="*/ 529054 h 607458"/>
                <a:gd name="connsiteX77" fmla="*/ 161056 w 576872"/>
                <a:gd name="connsiteY77" fmla="*/ 549738 h 607458"/>
                <a:gd name="connsiteX78" fmla="*/ 204437 w 576872"/>
                <a:gd name="connsiteY78" fmla="*/ 534685 h 607458"/>
                <a:gd name="connsiteX79" fmla="*/ 211596 w 576872"/>
                <a:gd name="connsiteY79" fmla="*/ 532194 h 607458"/>
                <a:gd name="connsiteX80" fmla="*/ 214632 w 576872"/>
                <a:gd name="connsiteY80" fmla="*/ 532627 h 607458"/>
                <a:gd name="connsiteX81" fmla="*/ 222333 w 576872"/>
                <a:gd name="connsiteY81" fmla="*/ 539450 h 607458"/>
                <a:gd name="connsiteX82" fmla="*/ 288490 w 576872"/>
                <a:gd name="connsiteY82" fmla="*/ 584391 h 607458"/>
                <a:gd name="connsiteX83" fmla="*/ 354648 w 576872"/>
                <a:gd name="connsiteY83" fmla="*/ 539450 h 607458"/>
                <a:gd name="connsiteX84" fmla="*/ 362348 w 576872"/>
                <a:gd name="connsiteY84" fmla="*/ 532627 h 607458"/>
                <a:gd name="connsiteX85" fmla="*/ 372543 w 576872"/>
                <a:gd name="connsiteY85" fmla="*/ 534685 h 607458"/>
                <a:gd name="connsiteX86" fmla="*/ 415925 w 576872"/>
                <a:gd name="connsiteY86" fmla="*/ 549738 h 607458"/>
                <a:gd name="connsiteX87" fmla="*/ 465814 w 576872"/>
                <a:gd name="connsiteY87" fmla="*/ 529054 h 607458"/>
                <a:gd name="connsiteX88" fmla="*/ 487505 w 576872"/>
                <a:gd name="connsiteY88" fmla="*/ 477289 h 607458"/>
                <a:gd name="connsiteX89" fmla="*/ 487505 w 576872"/>
                <a:gd name="connsiteY89" fmla="*/ 410039 h 607458"/>
                <a:gd name="connsiteX90" fmla="*/ 465923 w 576872"/>
                <a:gd name="connsiteY90" fmla="*/ 196160 h 607458"/>
                <a:gd name="connsiteX91" fmla="*/ 227647 w 576872"/>
                <a:gd name="connsiteY91" fmla="*/ 23107 h 607458"/>
                <a:gd name="connsiteX92" fmla="*/ 199882 w 576872"/>
                <a:gd name="connsiteY92" fmla="*/ 39459 h 607458"/>
                <a:gd name="connsiteX93" fmla="*/ 191206 w 576872"/>
                <a:gd name="connsiteY93" fmla="*/ 45307 h 607458"/>
                <a:gd name="connsiteX94" fmla="*/ 181445 w 576872"/>
                <a:gd name="connsiteY94" fmla="*/ 41733 h 607458"/>
                <a:gd name="connsiteX95" fmla="*/ 158236 w 576872"/>
                <a:gd name="connsiteY95" fmla="*/ 31770 h 607458"/>
                <a:gd name="connsiteX96" fmla="*/ 127868 w 576872"/>
                <a:gd name="connsiteY96" fmla="*/ 54403 h 607458"/>
                <a:gd name="connsiteX97" fmla="*/ 121903 w 576872"/>
                <a:gd name="connsiteY97" fmla="*/ 61334 h 607458"/>
                <a:gd name="connsiteX98" fmla="*/ 112793 w 576872"/>
                <a:gd name="connsiteY98" fmla="*/ 61876 h 607458"/>
                <a:gd name="connsiteX99" fmla="*/ 101948 w 576872"/>
                <a:gd name="connsiteY99" fmla="*/ 59926 h 607458"/>
                <a:gd name="connsiteX100" fmla="*/ 70062 w 576872"/>
                <a:gd name="connsiteY100" fmla="*/ 91765 h 607458"/>
                <a:gd name="connsiteX101" fmla="*/ 76461 w 576872"/>
                <a:gd name="connsiteY101" fmla="*/ 110824 h 607458"/>
                <a:gd name="connsiteX102" fmla="*/ 77762 w 576872"/>
                <a:gd name="connsiteY102" fmla="*/ 122628 h 607458"/>
                <a:gd name="connsiteX103" fmla="*/ 67784 w 576872"/>
                <a:gd name="connsiteY103" fmla="*/ 129343 h 607458"/>
                <a:gd name="connsiteX104" fmla="*/ 37525 w 576872"/>
                <a:gd name="connsiteY104" fmla="*/ 161073 h 607458"/>
                <a:gd name="connsiteX105" fmla="*/ 45443 w 576872"/>
                <a:gd name="connsiteY105" fmla="*/ 181973 h 607458"/>
                <a:gd name="connsiteX106" fmla="*/ 48045 w 576872"/>
                <a:gd name="connsiteY106" fmla="*/ 191720 h 607458"/>
                <a:gd name="connsiteX107" fmla="*/ 41972 w 576872"/>
                <a:gd name="connsiteY107" fmla="*/ 199842 h 607458"/>
                <a:gd name="connsiteX108" fmla="*/ 24511 w 576872"/>
                <a:gd name="connsiteY108" fmla="*/ 228214 h 607458"/>
                <a:gd name="connsiteX109" fmla="*/ 44683 w 576872"/>
                <a:gd name="connsiteY109" fmla="*/ 257670 h 607458"/>
                <a:gd name="connsiteX110" fmla="*/ 51950 w 576872"/>
                <a:gd name="connsiteY110" fmla="*/ 268716 h 607458"/>
                <a:gd name="connsiteX111" fmla="*/ 44358 w 576872"/>
                <a:gd name="connsiteY111" fmla="*/ 279329 h 607458"/>
                <a:gd name="connsiteX112" fmla="*/ 23209 w 576872"/>
                <a:gd name="connsiteY112" fmla="*/ 309326 h 607458"/>
                <a:gd name="connsiteX113" fmla="*/ 31235 w 576872"/>
                <a:gd name="connsiteY113" fmla="*/ 330335 h 607458"/>
                <a:gd name="connsiteX114" fmla="*/ 71038 w 576872"/>
                <a:gd name="connsiteY114" fmla="*/ 308785 h 607458"/>
                <a:gd name="connsiteX115" fmla="*/ 89041 w 576872"/>
                <a:gd name="connsiteY115" fmla="*/ 188362 h 607458"/>
                <a:gd name="connsiteX116" fmla="*/ 89041 w 576872"/>
                <a:gd name="connsiteY116" fmla="*/ 188146 h 607458"/>
                <a:gd name="connsiteX117" fmla="*/ 106720 w 576872"/>
                <a:gd name="connsiteY117" fmla="*/ 171469 h 607458"/>
                <a:gd name="connsiteX118" fmla="*/ 107479 w 576872"/>
                <a:gd name="connsiteY118" fmla="*/ 171360 h 607458"/>
                <a:gd name="connsiteX119" fmla="*/ 130037 w 576872"/>
                <a:gd name="connsiteY119" fmla="*/ 182731 h 607458"/>
                <a:gd name="connsiteX120" fmla="*/ 158236 w 576872"/>
                <a:gd name="connsiteY120" fmla="*/ 199950 h 607458"/>
                <a:gd name="connsiteX121" fmla="*/ 181445 w 576872"/>
                <a:gd name="connsiteY121" fmla="*/ 189987 h 607458"/>
                <a:gd name="connsiteX122" fmla="*/ 191206 w 576872"/>
                <a:gd name="connsiteY122" fmla="*/ 186521 h 607458"/>
                <a:gd name="connsiteX123" fmla="*/ 199882 w 576872"/>
                <a:gd name="connsiteY123" fmla="*/ 192261 h 607458"/>
                <a:gd name="connsiteX124" fmla="*/ 227647 w 576872"/>
                <a:gd name="connsiteY124" fmla="*/ 208613 h 607458"/>
                <a:gd name="connsiteX125" fmla="*/ 249121 w 576872"/>
                <a:gd name="connsiteY125" fmla="*/ 200275 h 607458"/>
                <a:gd name="connsiteX126" fmla="*/ 264847 w 576872"/>
                <a:gd name="connsiteY126" fmla="*/ 200275 h 607458"/>
                <a:gd name="connsiteX127" fmla="*/ 286321 w 576872"/>
                <a:gd name="connsiteY127" fmla="*/ 208613 h 607458"/>
                <a:gd name="connsiteX128" fmla="*/ 287948 w 576872"/>
                <a:gd name="connsiteY128" fmla="*/ 208613 h 607458"/>
                <a:gd name="connsiteX129" fmla="*/ 289033 w 576872"/>
                <a:gd name="connsiteY129" fmla="*/ 208613 h 607458"/>
                <a:gd name="connsiteX130" fmla="*/ 290551 w 576872"/>
                <a:gd name="connsiteY130" fmla="*/ 208613 h 607458"/>
                <a:gd name="connsiteX131" fmla="*/ 312134 w 576872"/>
                <a:gd name="connsiteY131" fmla="*/ 200275 h 607458"/>
                <a:gd name="connsiteX132" fmla="*/ 327751 w 576872"/>
                <a:gd name="connsiteY132" fmla="*/ 200275 h 607458"/>
                <a:gd name="connsiteX133" fmla="*/ 349225 w 576872"/>
                <a:gd name="connsiteY133" fmla="*/ 208613 h 607458"/>
                <a:gd name="connsiteX134" fmla="*/ 376990 w 576872"/>
                <a:gd name="connsiteY134" fmla="*/ 192261 h 607458"/>
                <a:gd name="connsiteX135" fmla="*/ 385666 w 576872"/>
                <a:gd name="connsiteY135" fmla="*/ 186521 h 607458"/>
                <a:gd name="connsiteX136" fmla="*/ 395535 w 576872"/>
                <a:gd name="connsiteY136" fmla="*/ 189987 h 607458"/>
                <a:gd name="connsiteX137" fmla="*/ 418636 w 576872"/>
                <a:gd name="connsiteY137" fmla="*/ 199950 h 607458"/>
                <a:gd name="connsiteX138" fmla="*/ 446943 w 576872"/>
                <a:gd name="connsiteY138" fmla="*/ 182731 h 607458"/>
                <a:gd name="connsiteX139" fmla="*/ 469502 w 576872"/>
                <a:gd name="connsiteY139" fmla="*/ 171360 h 607458"/>
                <a:gd name="connsiteX140" fmla="*/ 470152 w 576872"/>
                <a:gd name="connsiteY140" fmla="*/ 171469 h 607458"/>
                <a:gd name="connsiteX141" fmla="*/ 487831 w 576872"/>
                <a:gd name="connsiteY141" fmla="*/ 188146 h 607458"/>
                <a:gd name="connsiteX142" fmla="*/ 505943 w 576872"/>
                <a:gd name="connsiteY142" fmla="*/ 308785 h 607458"/>
                <a:gd name="connsiteX143" fmla="*/ 545746 w 576872"/>
                <a:gd name="connsiteY143" fmla="*/ 330335 h 607458"/>
                <a:gd name="connsiteX144" fmla="*/ 553771 w 576872"/>
                <a:gd name="connsiteY144" fmla="*/ 309326 h 607458"/>
                <a:gd name="connsiteX145" fmla="*/ 532623 w 576872"/>
                <a:gd name="connsiteY145" fmla="*/ 279329 h 607458"/>
                <a:gd name="connsiteX146" fmla="*/ 524922 w 576872"/>
                <a:gd name="connsiteY146" fmla="*/ 268608 h 607458"/>
                <a:gd name="connsiteX147" fmla="*/ 532189 w 576872"/>
                <a:gd name="connsiteY147" fmla="*/ 257670 h 607458"/>
                <a:gd name="connsiteX148" fmla="*/ 552361 w 576872"/>
                <a:gd name="connsiteY148" fmla="*/ 228214 h 607458"/>
                <a:gd name="connsiteX149" fmla="*/ 534900 w 576872"/>
                <a:gd name="connsiteY149" fmla="*/ 199842 h 607458"/>
                <a:gd name="connsiteX150" fmla="*/ 528827 w 576872"/>
                <a:gd name="connsiteY150" fmla="*/ 191720 h 607458"/>
                <a:gd name="connsiteX151" fmla="*/ 531538 w 576872"/>
                <a:gd name="connsiteY151" fmla="*/ 181973 h 607458"/>
                <a:gd name="connsiteX152" fmla="*/ 539347 w 576872"/>
                <a:gd name="connsiteY152" fmla="*/ 161073 h 607458"/>
                <a:gd name="connsiteX153" fmla="*/ 509088 w 576872"/>
                <a:gd name="connsiteY153" fmla="*/ 129343 h 607458"/>
                <a:gd name="connsiteX154" fmla="*/ 499218 w 576872"/>
                <a:gd name="connsiteY154" fmla="*/ 122628 h 607458"/>
                <a:gd name="connsiteX155" fmla="*/ 500411 w 576872"/>
                <a:gd name="connsiteY155" fmla="*/ 110824 h 607458"/>
                <a:gd name="connsiteX156" fmla="*/ 506810 w 576872"/>
                <a:gd name="connsiteY156" fmla="*/ 91765 h 607458"/>
                <a:gd name="connsiteX157" fmla="*/ 475033 w 576872"/>
                <a:gd name="connsiteY157" fmla="*/ 59926 h 607458"/>
                <a:gd name="connsiteX158" fmla="*/ 464079 w 576872"/>
                <a:gd name="connsiteY158" fmla="*/ 61876 h 607458"/>
                <a:gd name="connsiteX159" fmla="*/ 454969 w 576872"/>
                <a:gd name="connsiteY159" fmla="*/ 61334 h 607458"/>
                <a:gd name="connsiteX160" fmla="*/ 449112 w 576872"/>
                <a:gd name="connsiteY160" fmla="*/ 54403 h 607458"/>
                <a:gd name="connsiteX161" fmla="*/ 418636 w 576872"/>
                <a:gd name="connsiteY161" fmla="*/ 31770 h 607458"/>
                <a:gd name="connsiteX162" fmla="*/ 395535 w 576872"/>
                <a:gd name="connsiteY162" fmla="*/ 41733 h 607458"/>
                <a:gd name="connsiteX163" fmla="*/ 385666 w 576872"/>
                <a:gd name="connsiteY163" fmla="*/ 45307 h 607458"/>
                <a:gd name="connsiteX164" fmla="*/ 376990 w 576872"/>
                <a:gd name="connsiteY164" fmla="*/ 39459 h 607458"/>
                <a:gd name="connsiteX165" fmla="*/ 349225 w 576872"/>
                <a:gd name="connsiteY165" fmla="*/ 23107 h 607458"/>
                <a:gd name="connsiteX166" fmla="*/ 327751 w 576872"/>
                <a:gd name="connsiteY166" fmla="*/ 31554 h 607458"/>
                <a:gd name="connsiteX167" fmla="*/ 312134 w 576872"/>
                <a:gd name="connsiteY167" fmla="*/ 31554 h 607458"/>
                <a:gd name="connsiteX168" fmla="*/ 290551 w 576872"/>
                <a:gd name="connsiteY168" fmla="*/ 23107 h 607458"/>
                <a:gd name="connsiteX169" fmla="*/ 289141 w 576872"/>
                <a:gd name="connsiteY169" fmla="*/ 23215 h 607458"/>
                <a:gd name="connsiteX170" fmla="*/ 287731 w 576872"/>
                <a:gd name="connsiteY170" fmla="*/ 23215 h 607458"/>
                <a:gd name="connsiteX171" fmla="*/ 286321 w 576872"/>
                <a:gd name="connsiteY171" fmla="*/ 23107 h 607458"/>
                <a:gd name="connsiteX172" fmla="*/ 264847 w 576872"/>
                <a:gd name="connsiteY172" fmla="*/ 31554 h 607458"/>
                <a:gd name="connsiteX173" fmla="*/ 249121 w 576872"/>
                <a:gd name="connsiteY173" fmla="*/ 31554 h 607458"/>
                <a:gd name="connsiteX174" fmla="*/ 227647 w 576872"/>
                <a:gd name="connsiteY174" fmla="*/ 23107 h 607458"/>
                <a:gd name="connsiteX175" fmla="*/ 227647 w 576872"/>
                <a:gd name="connsiteY175" fmla="*/ 40 h 607458"/>
                <a:gd name="connsiteX176" fmla="*/ 257038 w 576872"/>
                <a:gd name="connsiteY176" fmla="*/ 8487 h 607458"/>
                <a:gd name="connsiteX177" fmla="*/ 288490 w 576872"/>
                <a:gd name="connsiteY177" fmla="*/ 40 h 607458"/>
                <a:gd name="connsiteX178" fmla="*/ 290551 w 576872"/>
                <a:gd name="connsiteY178" fmla="*/ 40 h 607458"/>
                <a:gd name="connsiteX179" fmla="*/ 319942 w 576872"/>
                <a:gd name="connsiteY179" fmla="*/ 8487 h 607458"/>
                <a:gd name="connsiteX180" fmla="*/ 349225 w 576872"/>
                <a:gd name="connsiteY180" fmla="*/ 40 h 607458"/>
                <a:gd name="connsiteX181" fmla="*/ 389137 w 576872"/>
                <a:gd name="connsiteY181" fmla="*/ 17259 h 607458"/>
                <a:gd name="connsiteX182" fmla="*/ 418636 w 576872"/>
                <a:gd name="connsiteY182" fmla="*/ 8704 h 607458"/>
                <a:gd name="connsiteX183" fmla="*/ 467007 w 576872"/>
                <a:gd name="connsiteY183" fmla="*/ 37401 h 607458"/>
                <a:gd name="connsiteX184" fmla="*/ 475033 w 576872"/>
                <a:gd name="connsiteY184" fmla="*/ 36860 h 607458"/>
                <a:gd name="connsiteX185" fmla="*/ 530020 w 576872"/>
                <a:gd name="connsiteY185" fmla="*/ 91765 h 607458"/>
                <a:gd name="connsiteX186" fmla="*/ 526983 w 576872"/>
                <a:gd name="connsiteY186" fmla="*/ 109633 h 607458"/>
                <a:gd name="connsiteX187" fmla="*/ 562556 w 576872"/>
                <a:gd name="connsiteY187" fmla="*/ 161073 h 607458"/>
                <a:gd name="connsiteX188" fmla="*/ 556266 w 576872"/>
                <a:gd name="connsiteY188" fmla="*/ 186413 h 607458"/>
                <a:gd name="connsiteX189" fmla="*/ 575571 w 576872"/>
                <a:gd name="connsiteY189" fmla="*/ 228214 h 607458"/>
                <a:gd name="connsiteX190" fmla="*/ 558326 w 576872"/>
                <a:gd name="connsiteY190" fmla="*/ 268175 h 607458"/>
                <a:gd name="connsiteX191" fmla="*/ 576872 w 576872"/>
                <a:gd name="connsiteY191" fmla="*/ 309326 h 607458"/>
                <a:gd name="connsiteX192" fmla="*/ 557133 w 576872"/>
                <a:gd name="connsiteY192" fmla="*/ 351344 h 607458"/>
                <a:gd name="connsiteX193" fmla="*/ 559845 w 576872"/>
                <a:gd name="connsiteY193" fmla="*/ 369104 h 607458"/>
                <a:gd name="connsiteX194" fmla="*/ 510606 w 576872"/>
                <a:gd name="connsiteY194" fmla="*/ 428557 h 607458"/>
                <a:gd name="connsiteX195" fmla="*/ 510606 w 576872"/>
                <a:gd name="connsiteY195" fmla="*/ 477289 h 607458"/>
                <a:gd name="connsiteX196" fmla="*/ 482082 w 576872"/>
                <a:gd name="connsiteY196" fmla="*/ 545406 h 607458"/>
                <a:gd name="connsiteX197" fmla="*/ 416359 w 576872"/>
                <a:gd name="connsiteY197" fmla="*/ 572804 h 607458"/>
                <a:gd name="connsiteX198" fmla="*/ 415817 w 576872"/>
                <a:gd name="connsiteY198" fmla="*/ 572804 h 607458"/>
                <a:gd name="connsiteX199" fmla="*/ 370049 w 576872"/>
                <a:gd name="connsiteY199" fmla="*/ 560675 h 607458"/>
                <a:gd name="connsiteX200" fmla="*/ 288490 w 576872"/>
                <a:gd name="connsiteY200" fmla="*/ 607458 h 607458"/>
                <a:gd name="connsiteX201" fmla="*/ 206932 w 576872"/>
                <a:gd name="connsiteY201" fmla="*/ 560675 h 607458"/>
                <a:gd name="connsiteX202" fmla="*/ 161164 w 576872"/>
                <a:gd name="connsiteY202" fmla="*/ 572804 h 607458"/>
                <a:gd name="connsiteX203" fmla="*/ 94898 w 576872"/>
                <a:gd name="connsiteY203" fmla="*/ 545406 h 607458"/>
                <a:gd name="connsiteX204" fmla="*/ 66266 w 576872"/>
                <a:gd name="connsiteY204" fmla="*/ 477289 h 607458"/>
                <a:gd name="connsiteX205" fmla="*/ 66266 w 576872"/>
                <a:gd name="connsiteY205" fmla="*/ 428557 h 607458"/>
                <a:gd name="connsiteX206" fmla="*/ 17136 w 576872"/>
                <a:gd name="connsiteY206" fmla="*/ 369104 h 607458"/>
                <a:gd name="connsiteX207" fmla="*/ 19739 w 576872"/>
                <a:gd name="connsiteY207" fmla="*/ 351344 h 607458"/>
                <a:gd name="connsiteX208" fmla="*/ 0 w 576872"/>
                <a:gd name="connsiteY208" fmla="*/ 309326 h 607458"/>
                <a:gd name="connsiteX209" fmla="*/ 18654 w 576872"/>
                <a:gd name="connsiteY209" fmla="*/ 268175 h 607458"/>
                <a:gd name="connsiteX210" fmla="*/ 1410 w 576872"/>
                <a:gd name="connsiteY210" fmla="*/ 228214 h 607458"/>
                <a:gd name="connsiteX211" fmla="*/ 20715 w 576872"/>
                <a:gd name="connsiteY211" fmla="*/ 186413 h 607458"/>
                <a:gd name="connsiteX212" fmla="*/ 14424 w 576872"/>
                <a:gd name="connsiteY212" fmla="*/ 161073 h 607458"/>
                <a:gd name="connsiteX213" fmla="*/ 49889 w 576872"/>
                <a:gd name="connsiteY213" fmla="*/ 109633 h 607458"/>
                <a:gd name="connsiteX214" fmla="*/ 46961 w 576872"/>
                <a:gd name="connsiteY214" fmla="*/ 91765 h 607458"/>
                <a:gd name="connsiteX215" fmla="*/ 101948 w 576872"/>
                <a:gd name="connsiteY215" fmla="*/ 36860 h 607458"/>
                <a:gd name="connsiteX216" fmla="*/ 109973 w 576872"/>
                <a:gd name="connsiteY216" fmla="*/ 37401 h 607458"/>
                <a:gd name="connsiteX217" fmla="*/ 158236 w 576872"/>
                <a:gd name="connsiteY217" fmla="*/ 8704 h 607458"/>
                <a:gd name="connsiteX218" fmla="*/ 187735 w 576872"/>
                <a:gd name="connsiteY218" fmla="*/ 17259 h 607458"/>
                <a:gd name="connsiteX219" fmla="*/ 227647 w 576872"/>
                <a:gd name="connsiteY219" fmla="*/ 40 h 60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</a:cxnLst>
              <a:rect l="l" t="t" r="r" b="b"/>
              <a:pathLst>
                <a:path w="576872" h="607458">
                  <a:moveTo>
                    <a:pt x="255921" y="485924"/>
                  </a:moveTo>
                  <a:cubicBezTo>
                    <a:pt x="260695" y="499256"/>
                    <a:pt x="273498" y="508795"/>
                    <a:pt x="288472" y="508795"/>
                  </a:cubicBezTo>
                  <a:cubicBezTo>
                    <a:pt x="303445" y="508795"/>
                    <a:pt x="316248" y="499256"/>
                    <a:pt x="321022" y="485924"/>
                  </a:cubicBezTo>
                  <a:close/>
                  <a:moveTo>
                    <a:pt x="242359" y="462728"/>
                  </a:moveTo>
                  <a:lnTo>
                    <a:pt x="334585" y="462728"/>
                  </a:lnTo>
                  <a:cubicBezTo>
                    <a:pt x="340986" y="462728"/>
                    <a:pt x="346194" y="467931"/>
                    <a:pt x="346194" y="474326"/>
                  </a:cubicBezTo>
                  <a:cubicBezTo>
                    <a:pt x="346194" y="506085"/>
                    <a:pt x="320262" y="531882"/>
                    <a:pt x="288472" y="531882"/>
                  </a:cubicBezTo>
                  <a:cubicBezTo>
                    <a:pt x="256681" y="531882"/>
                    <a:pt x="230749" y="506085"/>
                    <a:pt x="230749" y="474326"/>
                  </a:cubicBezTo>
                  <a:cubicBezTo>
                    <a:pt x="230749" y="467931"/>
                    <a:pt x="235957" y="462728"/>
                    <a:pt x="242359" y="462728"/>
                  </a:cubicBezTo>
                  <a:close/>
                  <a:moveTo>
                    <a:pt x="364398" y="419674"/>
                  </a:moveTo>
                  <a:cubicBezTo>
                    <a:pt x="368951" y="415238"/>
                    <a:pt x="376213" y="415238"/>
                    <a:pt x="380766" y="419674"/>
                  </a:cubicBezTo>
                  <a:cubicBezTo>
                    <a:pt x="391606" y="430602"/>
                    <a:pt x="409274" y="430602"/>
                    <a:pt x="420114" y="419674"/>
                  </a:cubicBezTo>
                  <a:cubicBezTo>
                    <a:pt x="424666" y="415238"/>
                    <a:pt x="431929" y="415238"/>
                    <a:pt x="436482" y="419674"/>
                  </a:cubicBezTo>
                  <a:cubicBezTo>
                    <a:pt x="441034" y="424219"/>
                    <a:pt x="441034" y="431576"/>
                    <a:pt x="436482" y="436012"/>
                  </a:cubicBezTo>
                  <a:cubicBezTo>
                    <a:pt x="426509" y="445967"/>
                    <a:pt x="413502" y="450944"/>
                    <a:pt x="400494" y="450944"/>
                  </a:cubicBezTo>
                  <a:cubicBezTo>
                    <a:pt x="387378" y="450944"/>
                    <a:pt x="374371" y="445967"/>
                    <a:pt x="364398" y="436012"/>
                  </a:cubicBezTo>
                  <a:cubicBezTo>
                    <a:pt x="359954" y="431576"/>
                    <a:pt x="359954" y="424219"/>
                    <a:pt x="364398" y="419674"/>
                  </a:cubicBezTo>
                  <a:close/>
                  <a:moveTo>
                    <a:pt x="140461" y="419674"/>
                  </a:moveTo>
                  <a:cubicBezTo>
                    <a:pt x="145014" y="415238"/>
                    <a:pt x="152277" y="415238"/>
                    <a:pt x="156829" y="419674"/>
                  </a:cubicBezTo>
                  <a:cubicBezTo>
                    <a:pt x="167669" y="430602"/>
                    <a:pt x="185337" y="430602"/>
                    <a:pt x="196177" y="419674"/>
                  </a:cubicBezTo>
                  <a:cubicBezTo>
                    <a:pt x="200730" y="415238"/>
                    <a:pt x="207992" y="415238"/>
                    <a:pt x="212545" y="419674"/>
                  </a:cubicBezTo>
                  <a:cubicBezTo>
                    <a:pt x="216989" y="424219"/>
                    <a:pt x="216989" y="431576"/>
                    <a:pt x="212545" y="436012"/>
                  </a:cubicBezTo>
                  <a:cubicBezTo>
                    <a:pt x="202572" y="445967"/>
                    <a:pt x="189565" y="450944"/>
                    <a:pt x="176449" y="450944"/>
                  </a:cubicBezTo>
                  <a:cubicBezTo>
                    <a:pt x="163441" y="450944"/>
                    <a:pt x="150434" y="445967"/>
                    <a:pt x="140461" y="436012"/>
                  </a:cubicBezTo>
                  <a:cubicBezTo>
                    <a:pt x="135909" y="431576"/>
                    <a:pt x="135909" y="424219"/>
                    <a:pt x="140461" y="419674"/>
                  </a:cubicBezTo>
                  <a:close/>
                  <a:moveTo>
                    <a:pt x="400423" y="367465"/>
                  </a:moveTo>
                  <a:cubicBezTo>
                    <a:pt x="411589" y="367465"/>
                    <a:pt x="420640" y="376533"/>
                    <a:pt x="420640" y="387718"/>
                  </a:cubicBezTo>
                  <a:cubicBezTo>
                    <a:pt x="420640" y="398903"/>
                    <a:pt x="411589" y="407971"/>
                    <a:pt x="400423" y="407971"/>
                  </a:cubicBezTo>
                  <a:cubicBezTo>
                    <a:pt x="389257" y="407971"/>
                    <a:pt x="380206" y="398903"/>
                    <a:pt x="380206" y="387718"/>
                  </a:cubicBezTo>
                  <a:cubicBezTo>
                    <a:pt x="380206" y="376533"/>
                    <a:pt x="389257" y="367465"/>
                    <a:pt x="400423" y="367465"/>
                  </a:cubicBezTo>
                  <a:close/>
                  <a:moveTo>
                    <a:pt x="176519" y="367465"/>
                  </a:moveTo>
                  <a:cubicBezTo>
                    <a:pt x="187685" y="367465"/>
                    <a:pt x="196736" y="376533"/>
                    <a:pt x="196736" y="387718"/>
                  </a:cubicBezTo>
                  <a:cubicBezTo>
                    <a:pt x="196736" y="398903"/>
                    <a:pt x="187685" y="407971"/>
                    <a:pt x="176519" y="407971"/>
                  </a:cubicBezTo>
                  <a:cubicBezTo>
                    <a:pt x="165353" y="407971"/>
                    <a:pt x="156302" y="398903"/>
                    <a:pt x="156302" y="387718"/>
                  </a:cubicBezTo>
                  <a:cubicBezTo>
                    <a:pt x="156302" y="376533"/>
                    <a:pt x="165353" y="367465"/>
                    <a:pt x="176519" y="367465"/>
                  </a:cubicBezTo>
                  <a:close/>
                  <a:moveTo>
                    <a:pt x="507895" y="332609"/>
                  </a:moveTo>
                  <a:cubicBezTo>
                    <a:pt x="509630" y="356650"/>
                    <a:pt x="510498" y="380692"/>
                    <a:pt x="510606" y="404841"/>
                  </a:cubicBezTo>
                  <a:cubicBezTo>
                    <a:pt x="525681" y="399859"/>
                    <a:pt x="536635" y="385781"/>
                    <a:pt x="536635" y="369104"/>
                  </a:cubicBezTo>
                  <a:cubicBezTo>
                    <a:pt x="536635" y="351344"/>
                    <a:pt x="524380" y="336508"/>
                    <a:pt x="507895" y="332609"/>
                  </a:cubicBezTo>
                  <a:close/>
                  <a:moveTo>
                    <a:pt x="69086" y="332609"/>
                  </a:moveTo>
                  <a:cubicBezTo>
                    <a:pt x="52601" y="336508"/>
                    <a:pt x="40237" y="351344"/>
                    <a:pt x="40237" y="369104"/>
                  </a:cubicBezTo>
                  <a:cubicBezTo>
                    <a:pt x="40237" y="385781"/>
                    <a:pt x="51299" y="399859"/>
                    <a:pt x="66374" y="404733"/>
                  </a:cubicBezTo>
                  <a:cubicBezTo>
                    <a:pt x="66483" y="380692"/>
                    <a:pt x="67350" y="356650"/>
                    <a:pt x="69086" y="332609"/>
                  </a:cubicBezTo>
                  <a:close/>
                  <a:moveTo>
                    <a:pt x="179024" y="311591"/>
                  </a:moveTo>
                  <a:cubicBezTo>
                    <a:pt x="192070" y="311591"/>
                    <a:pt x="205116" y="316545"/>
                    <a:pt x="215042" y="326454"/>
                  </a:cubicBezTo>
                  <a:cubicBezTo>
                    <a:pt x="219599" y="331002"/>
                    <a:pt x="219599" y="338257"/>
                    <a:pt x="215042" y="342805"/>
                  </a:cubicBezTo>
                  <a:cubicBezTo>
                    <a:pt x="210594" y="347353"/>
                    <a:pt x="203217" y="347353"/>
                    <a:pt x="198660" y="342805"/>
                  </a:cubicBezTo>
                  <a:cubicBezTo>
                    <a:pt x="187812" y="331976"/>
                    <a:pt x="170236" y="331976"/>
                    <a:pt x="159279" y="342805"/>
                  </a:cubicBezTo>
                  <a:cubicBezTo>
                    <a:pt x="157109" y="345079"/>
                    <a:pt x="154071" y="346162"/>
                    <a:pt x="151142" y="346162"/>
                  </a:cubicBezTo>
                  <a:cubicBezTo>
                    <a:pt x="148213" y="346162"/>
                    <a:pt x="145175" y="345079"/>
                    <a:pt x="143005" y="342805"/>
                  </a:cubicBezTo>
                  <a:cubicBezTo>
                    <a:pt x="138449" y="338257"/>
                    <a:pt x="138449" y="331002"/>
                    <a:pt x="143005" y="326454"/>
                  </a:cubicBezTo>
                  <a:cubicBezTo>
                    <a:pt x="152932" y="316545"/>
                    <a:pt x="165978" y="311591"/>
                    <a:pt x="179024" y="311591"/>
                  </a:cubicBezTo>
                  <a:close/>
                  <a:moveTo>
                    <a:pt x="396825" y="311591"/>
                  </a:moveTo>
                  <a:cubicBezTo>
                    <a:pt x="409860" y="311591"/>
                    <a:pt x="422894" y="316545"/>
                    <a:pt x="432813" y="326454"/>
                  </a:cubicBezTo>
                  <a:cubicBezTo>
                    <a:pt x="437365" y="331002"/>
                    <a:pt x="437365" y="338257"/>
                    <a:pt x="432813" y="342805"/>
                  </a:cubicBezTo>
                  <a:cubicBezTo>
                    <a:pt x="430536" y="345079"/>
                    <a:pt x="427610" y="346162"/>
                    <a:pt x="424683" y="346162"/>
                  </a:cubicBezTo>
                  <a:cubicBezTo>
                    <a:pt x="421756" y="346162"/>
                    <a:pt x="418721" y="345079"/>
                    <a:pt x="416445" y="342805"/>
                  </a:cubicBezTo>
                  <a:cubicBezTo>
                    <a:pt x="405605" y="331976"/>
                    <a:pt x="388045" y="331976"/>
                    <a:pt x="377097" y="342805"/>
                  </a:cubicBezTo>
                  <a:cubicBezTo>
                    <a:pt x="372653" y="347353"/>
                    <a:pt x="365282" y="347353"/>
                    <a:pt x="360838" y="342805"/>
                  </a:cubicBezTo>
                  <a:cubicBezTo>
                    <a:pt x="356285" y="338257"/>
                    <a:pt x="356285" y="331002"/>
                    <a:pt x="360838" y="326454"/>
                  </a:cubicBezTo>
                  <a:cubicBezTo>
                    <a:pt x="370756" y="316545"/>
                    <a:pt x="383791" y="311591"/>
                    <a:pt x="396825" y="311591"/>
                  </a:cubicBezTo>
                  <a:close/>
                  <a:moveTo>
                    <a:pt x="465923" y="196160"/>
                  </a:moveTo>
                  <a:cubicBezTo>
                    <a:pt x="455945" y="212837"/>
                    <a:pt x="438158" y="223016"/>
                    <a:pt x="418636" y="223016"/>
                  </a:cubicBezTo>
                  <a:cubicBezTo>
                    <a:pt x="408116" y="223016"/>
                    <a:pt x="397921" y="219984"/>
                    <a:pt x="389137" y="214461"/>
                  </a:cubicBezTo>
                  <a:cubicBezTo>
                    <a:pt x="378942" y="225291"/>
                    <a:pt x="364517" y="231680"/>
                    <a:pt x="349225" y="231680"/>
                  </a:cubicBezTo>
                  <a:cubicBezTo>
                    <a:pt x="338705" y="231680"/>
                    <a:pt x="328619" y="228756"/>
                    <a:pt x="319942" y="223233"/>
                  </a:cubicBezTo>
                  <a:cubicBezTo>
                    <a:pt x="311157" y="228756"/>
                    <a:pt x="301071" y="231680"/>
                    <a:pt x="290551" y="231680"/>
                  </a:cubicBezTo>
                  <a:cubicBezTo>
                    <a:pt x="289900" y="231680"/>
                    <a:pt x="289141" y="231680"/>
                    <a:pt x="288490" y="231680"/>
                  </a:cubicBezTo>
                  <a:cubicBezTo>
                    <a:pt x="287731" y="231680"/>
                    <a:pt x="287080" y="231680"/>
                    <a:pt x="286321" y="231680"/>
                  </a:cubicBezTo>
                  <a:cubicBezTo>
                    <a:pt x="275801" y="231680"/>
                    <a:pt x="265715" y="228756"/>
                    <a:pt x="257038" y="223233"/>
                  </a:cubicBezTo>
                  <a:cubicBezTo>
                    <a:pt x="248254" y="228756"/>
                    <a:pt x="238167" y="231680"/>
                    <a:pt x="227647" y="231680"/>
                  </a:cubicBezTo>
                  <a:cubicBezTo>
                    <a:pt x="212355" y="231680"/>
                    <a:pt x="197930" y="225291"/>
                    <a:pt x="187735" y="214461"/>
                  </a:cubicBezTo>
                  <a:cubicBezTo>
                    <a:pt x="178951" y="219984"/>
                    <a:pt x="168756" y="223016"/>
                    <a:pt x="158236" y="223016"/>
                  </a:cubicBezTo>
                  <a:cubicBezTo>
                    <a:pt x="138714" y="223016"/>
                    <a:pt x="120927" y="212837"/>
                    <a:pt x="111058" y="196268"/>
                  </a:cubicBezTo>
                  <a:cubicBezTo>
                    <a:pt x="96742" y="266334"/>
                    <a:pt x="89475" y="338241"/>
                    <a:pt x="89475" y="409823"/>
                  </a:cubicBezTo>
                  <a:lnTo>
                    <a:pt x="89475" y="477289"/>
                  </a:lnTo>
                  <a:cubicBezTo>
                    <a:pt x="89475" y="496457"/>
                    <a:pt x="97392" y="515300"/>
                    <a:pt x="111166" y="529054"/>
                  </a:cubicBezTo>
                  <a:cubicBezTo>
                    <a:pt x="124723" y="542482"/>
                    <a:pt x="142401" y="549846"/>
                    <a:pt x="161056" y="549738"/>
                  </a:cubicBezTo>
                  <a:cubicBezTo>
                    <a:pt x="176890" y="549629"/>
                    <a:pt x="191965" y="544431"/>
                    <a:pt x="204437" y="534685"/>
                  </a:cubicBezTo>
                  <a:cubicBezTo>
                    <a:pt x="206498" y="533060"/>
                    <a:pt x="208993" y="532194"/>
                    <a:pt x="211596" y="532194"/>
                  </a:cubicBezTo>
                  <a:cubicBezTo>
                    <a:pt x="212572" y="532194"/>
                    <a:pt x="213548" y="532302"/>
                    <a:pt x="214632" y="532627"/>
                  </a:cubicBezTo>
                  <a:cubicBezTo>
                    <a:pt x="218103" y="533602"/>
                    <a:pt x="220923" y="536093"/>
                    <a:pt x="222333" y="539450"/>
                  </a:cubicBezTo>
                  <a:cubicBezTo>
                    <a:pt x="233178" y="566740"/>
                    <a:pt x="259099" y="584391"/>
                    <a:pt x="288490" y="584391"/>
                  </a:cubicBezTo>
                  <a:cubicBezTo>
                    <a:pt x="317882" y="584391"/>
                    <a:pt x="343802" y="566740"/>
                    <a:pt x="354648" y="539450"/>
                  </a:cubicBezTo>
                  <a:cubicBezTo>
                    <a:pt x="355949" y="536093"/>
                    <a:pt x="358878" y="533602"/>
                    <a:pt x="362348" y="532627"/>
                  </a:cubicBezTo>
                  <a:cubicBezTo>
                    <a:pt x="365927" y="531653"/>
                    <a:pt x="369615" y="532411"/>
                    <a:pt x="372543" y="534685"/>
                  </a:cubicBezTo>
                  <a:cubicBezTo>
                    <a:pt x="385015" y="544431"/>
                    <a:pt x="400091" y="549629"/>
                    <a:pt x="415925" y="549738"/>
                  </a:cubicBezTo>
                  <a:cubicBezTo>
                    <a:pt x="434579" y="549846"/>
                    <a:pt x="452257" y="542482"/>
                    <a:pt x="465814" y="529054"/>
                  </a:cubicBezTo>
                  <a:cubicBezTo>
                    <a:pt x="479588" y="515300"/>
                    <a:pt x="487505" y="496457"/>
                    <a:pt x="487505" y="477289"/>
                  </a:cubicBezTo>
                  <a:lnTo>
                    <a:pt x="487505" y="410039"/>
                  </a:lnTo>
                  <a:cubicBezTo>
                    <a:pt x="487505" y="338349"/>
                    <a:pt x="480239" y="266442"/>
                    <a:pt x="465923" y="196160"/>
                  </a:cubicBezTo>
                  <a:close/>
                  <a:moveTo>
                    <a:pt x="227647" y="23107"/>
                  </a:moveTo>
                  <a:cubicBezTo>
                    <a:pt x="216151" y="23107"/>
                    <a:pt x="205522" y="29388"/>
                    <a:pt x="199882" y="39459"/>
                  </a:cubicBezTo>
                  <a:cubicBezTo>
                    <a:pt x="198147" y="42708"/>
                    <a:pt x="194893" y="44874"/>
                    <a:pt x="191206" y="45307"/>
                  </a:cubicBezTo>
                  <a:cubicBezTo>
                    <a:pt x="187519" y="45740"/>
                    <a:pt x="183940" y="44440"/>
                    <a:pt x="181445" y="41733"/>
                  </a:cubicBezTo>
                  <a:cubicBezTo>
                    <a:pt x="175372" y="35344"/>
                    <a:pt x="167129" y="31770"/>
                    <a:pt x="158236" y="31770"/>
                  </a:cubicBezTo>
                  <a:cubicBezTo>
                    <a:pt x="144353" y="31770"/>
                    <a:pt x="131881" y="41083"/>
                    <a:pt x="127868" y="54403"/>
                  </a:cubicBezTo>
                  <a:cubicBezTo>
                    <a:pt x="126892" y="57436"/>
                    <a:pt x="124832" y="59926"/>
                    <a:pt x="121903" y="61334"/>
                  </a:cubicBezTo>
                  <a:cubicBezTo>
                    <a:pt x="119083" y="62742"/>
                    <a:pt x="115830" y="62959"/>
                    <a:pt x="112793" y="61876"/>
                  </a:cubicBezTo>
                  <a:cubicBezTo>
                    <a:pt x="109322" y="60576"/>
                    <a:pt x="105635" y="59926"/>
                    <a:pt x="101948" y="59926"/>
                  </a:cubicBezTo>
                  <a:cubicBezTo>
                    <a:pt x="84378" y="59926"/>
                    <a:pt x="70062" y="74221"/>
                    <a:pt x="70062" y="91765"/>
                  </a:cubicBezTo>
                  <a:cubicBezTo>
                    <a:pt x="70062" y="98695"/>
                    <a:pt x="72339" y="105301"/>
                    <a:pt x="76461" y="110824"/>
                  </a:cubicBezTo>
                  <a:cubicBezTo>
                    <a:pt x="79064" y="114181"/>
                    <a:pt x="79497" y="118838"/>
                    <a:pt x="77762" y="122628"/>
                  </a:cubicBezTo>
                  <a:cubicBezTo>
                    <a:pt x="75918" y="126527"/>
                    <a:pt x="72122" y="129126"/>
                    <a:pt x="67784" y="129343"/>
                  </a:cubicBezTo>
                  <a:cubicBezTo>
                    <a:pt x="50865" y="130101"/>
                    <a:pt x="37525" y="144070"/>
                    <a:pt x="37525" y="161073"/>
                  </a:cubicBezTo>
                  <a:cubicBezTo>
                    <a:pt x="37525" y="168761"/>
                    <a:pt x="40345" y="176125"/>
                    <a:pt x="45443" y="181973"/>
                  </a:cubicBezTo>
                  <a:cubicBezTo>
                    <a:pt x="47829" y="184572"/>
                    <a:pt x="48805" y="188254"/>
                    <a:pt x="48045" y="191720"/>
                  </a:cubicBezTo>
                  <a:cubicBezTo>
                    <a:pt x="47395" y="195185"/>
                    <a:pt x="45117" y="198217"/>
                    <a:pt x="41972" y="199842"/>
                  </a:cubicBezTo>
                  <a:cubicBezTo>
                    <a:pt x="31235" y="205256"/>
                    <a:pt x="24511" y="216194"/>
                    <a:pt x="24511" y="228214"/>
                  </a:cubicBezTo>
                  <a:cubicBezTo>
                    <a:pt x="24511" y="241318"/>
                    <a:pt x="32428" y="252905"/>
                    <a:pt x="44683" y="257670"/>
                  </a:cubicBezTo>
                  <a:cubicBezTo>
                    <a:pt x="49130" y="259511"/>
                    <a:pt x="52058" y="263843"/>
                    <a:pt x="51950" y="268716"/>
                  </a:cubicBezTo>
                  <a:cubicBezTo>
                    <a:pt x="51950" y="273481"/>
                    <a:pt x="48913" y="277705"/>
                    <a:pt x="44358" y="279329"/>
                  </a:cubicBezTo>
                  <a:cubicBezTo>
                    <a:pt x="31669" y="283877"/>
                    <a:pt x="23209" y="295898"/>
                    <a:pt x="23209" y="309326"/>
                  </a:cubicBezTo>
                  <a:cubicBezTo>
                    <a:pt x="23209" y="317123"/>
                    <a:pt x="26138" y="324596"/>
                    <a:pt x="31235" y="330335"/>
                  </a:cubicBezTo>
                  <a:cubicBezTo>
                    <a:pt x="40996" y="318639"/>
                    <a:pt x="55095" y="310626"/>
                    <a:pt x="71038" y="308785"/>
                  </a:cubicBezTo>
                  <a:cubicBezTo>
                    <a:pt x="74834" y="268391"/>
                    <a:pt x="80799" y="228106"/>
                    <a:pt x="89041" y="188362"/>
                  </a:cubicBezTo>
                  <a:lnTo>
                    <a:pt x="89041" y="188146"/>
                  </a:lnTo>
                  <a:cubicBezTo>
                    <a:pt x="90885" y="179482"/>
                    <a:pt x="97935" y="172768"/>
                    <a:pt x="106720" y="171469"/>
                  </a:cubicBezTo>
                  <a:cubicBezTo>
                    <a:pt x="106936" y="171360"/>
                    <a:pt x="107153" y="171360"/>
                    <a:pt x="107479" y="171360"/>
                  </a:cubicBezTo>
                  <a:cubicBezTo>
                    <a:pt x="116589" y="169736"/>
                    <a:pt x="125591" y="174284"/>
                    <a:pt x="130037" y="182731"/>
                  </a:cubicBezTo>
                  <a:cubicBezTo>
                    <a:pt x="135460" y="193344"/>
                    <a:pt x="146306" y="199950"/>
                    <a:pt x="158236" y="199950"/>
                  </a:cubicBezTo>
                  <a:cubicBezTo>
                    <a:pt x="167129" y="199950"/>
                    <a:pt x="175263" y="196376"/>
                    <a:pt x="181445" y="189987"/>
                  </a:cubicBezTo>
                  <a:cubicBezTo>
                    <a:pt x="183940" y="187279"/>
                    <a:pt x="187627" y="185980"/>
                    <a:pt x="191206" y="186521"/>
                  </a:cubicBezTo>
                  <a:cubicBezTo>
                    <a:pt x="194893" y="186955"/>
                    <a:pt x="198147" y="189121"/>
                    <a:pt x="199882" y="192261"/>
                  </a:cubicBezTo>
                  <a:cubicBezTo>
                    <a:pt x="205522" y="202332"/>
                    <a:pt x="216151" y="208613"/>
                    <a:pt x="227647" y="208613"/>
                  </a:cubicBezTo>
                  <a:cubicBezTo>
                    <a:pt x="235673" y="208613"/>
                    <a:pt x="243265" y="205689"/>
                    <a:pt x="249121" y="200275"/>
                  </a:cubicBezTo>
                  <a:cubicBezTo>
                    <a:pt x="253568" y="196160"/>
                    <a:pt x="260401" y="196160"/>
                    <a:pt x="264847" y="200275"/>
                  </a:cubicBezTo>
                  <a:cubicBezTo>
                    <a:pt x="270704" y="205689"/>
                    <a:pt x="278296" y="208613"/>
                    <a:pt x="286321" y="208613"/>
                  </a:cubicBezTo>
                  <a:cubicBezTo>
                    <a:pt x="286864" y="208613"/>
                    <a:pt x="287406" y="208613"/>
                    <a:pt x="287948" y="208613"/>
                  </a:cubicBezTo>
                  <a:cubicBezTo>
                    <a:pt x="288273" y="208505"/>
                    <a:pt x="288599" y="208505"/>
                    <a:pt x="289033" y="208613"/>
                  </a:cubicBezTo>
                  <a:cubicBezTo>
                    <a:pt x="289575" y="208613"/>
                    <a:pt x="290009" y="208613"/>
                    <a:pt x="290551" y="208613"/>
                  </a:cubicBezTo>
                  <a:cubicBezTo>
                    <a:pt x="298577" y="208613"/>
                    <a:pt x="306169" y="205689"/>
                    <a:pt x="312134" y="200275"/>
                  </a:cubicBezTo>
                  <a:cubicBezTo>
                    <a:pt x="316472" y="196160"/>
                    <a:pt x="323304" y="196160"/>
                    <a:pt x="327751" y="200275"/>
                  </a:cubicBezTo>
                  <a:cubicBezTo>
                    <a:pt x="333608" y="205689"/>
                    <a:pt x="341308" y="208613"/>
                    <a:pt x="349225" y="208613"/>
                  </a:cubicBezTo>
                  <a:cubicBezTo>
                    <a:pt x="360721" y="208613"/>
                    <a:pt x="371350" y="202332"/>
                    <a:pt x="376990" y="192261"/>
                  </a:cubicBezTo>
                  <a:cubicBezTo>
                    <a:pt x="378833" y="189121"/>
                    <a:pt x="381979" y="186955"/>
                    <a:pt x="385666" y="186521"/>
                  </a:cubicBezTo>
                  <a:cubicBezTo>
                    <a:pt x="389353" y="185980"/>
                    <a:pt x="392933" y="187279"/>
                    <a:pt x="395535" y="189987"/>
                  </a:cubicBezTo>
                  <a:cubicBezTo>
                    <a:pt x="401609" y="196376"/>
                    <a:pt x="409851" y="199950"/>
                    <a:pt x="418636" y="199950"/>
                  </a:cubicBezTo>
                  <a:cubicBezTo>
                    <a:pt x="430566" y="199950"/>
                    <a:pt x="441412" y="193344"/>
                    <a:pt x="446943" y="182731"/>
                  </a:cubicBezTo>
                  <a:cubicBezTo>
                    <a:pt x="451281" y="174284"/>
                    <a:pt x="460391" y="169736"/>
                    <a:pt x="469502" y="171360"/>
                  </a:cubicBezTo>
                  <a:cubicBezTo>
                    <a:pt x="469719" y="171360"/>
                    <a:pt x="469936" y="171360"/>
                    <a:pt x="470152" y="171469"/>
                  </a:cubicBezTo>
                  <a:cubicBezTo>
                    <a:pt x="478937" y="172768"/>
                    <a:pt x="485987" y="179482"/>
                    <a:pt x="487831" y="188146"/>
                  </a:cubicBezTo>
                  <a:cubicBezTo>
                    <a:pt x="496073" y="227890"/>
                    <a:pt x="502147" y="268283"/>
                    <a:pt x="505943" y="308785"/>
                  </a:cubicBezTo>
                  <a:cubicBezTo>
                    <a:pt x="521885" y="310626"/>
                    <a:pt x="535985" y="318531"/>
                    <a:pt x="545746" y="330335"/>
                  </a:cubicBezTo>
                  <a:cubicBezTo>
                    <a:pt x="550843" y="324596"/>
                    <a:pt x="553771" y="317123"/>
                    <a:pt x="553771" y="309326"/>
                  </a:cubicBezTo>
                  <a:cubicBezTo>
                    <a:pt x="553771" y="295898"/>
                    <a:pt x="545203" y="283877"/>
                    <a:pt x="532623" y="279329"/>
                  </a:cubicBezTo>
                  <a:cubicBezTo>
                    <a:pt x="528067" y="277705"/>
                    <a:pt x="525031" y="273481"/>
                    <a:pt x="524922" y="268608"/>
                  </a:cubicBezTo>
                  <a:cubicBezTo>
                    <a:pt x="524814" y="263843"/>
                    <a:pt x="527742" y="259511"/>
                    <a:pt x="532189" y="257670"/>
                  </a:cubicBezTo>
                  <a:cubicBezTo>
                    <a:pt x="544444" y="252905"/>
                    <a:pt x="552361" y="241318"/>
                    <a:pt x="552361" y="228214"/>
                  </a:cubicBezTo>
                  <a:cubicBezTo>
                    <a:pt x="552361" y="216194"/>
                    <a:pt x="545746" y="205256"/>
                    <a:pt x="534900" y="199842"/>
                  </a:cubicBezTo>
                  <a:cubicBezTo>
                    <a:pt x="531755" y="198217"/>
                    <a:pt x="529477" y="195185"/>
                    <a:pt x="528827" y="191720"/>
                  </a:cubicBezTo>
                  <a:cubicBezTo>
                    <a:pt x="528176" y="188254"/>
                    <a:pt x="529152" y="184572"/>
                    <a:pt x="531538" y="181973"/>
                  </a:cubicBezTo>
                  <a:cubicBezTo>
                    <a:pt x="536527" y="176125"/>
                    <a:pt x="539347" y="168761"/>
                    <a:pt x="539347" y="161073"/>
                  </a:cubicBezTo>
                  <a:cubicBezTo>
                    <a:pt x="539347" y="144070"/>
                    <a:pt x="526115" y="130101"/>
                    <a:pt x="509088" y="129343"/>
                  </a:cubicBezTo>
                  <a:cubicBezTo>
                    <a:pt x="504858" y="129126"/>
                    <a:pt x="501062" y="126527"/>
                    <a:pt x="499218" y="122628"/>
                  </a:cubicBezTo>
                  <a:cubicBezTo>
                    <a:pt x="497375" y="118838"/>
                    <a:pt x="497917" y="114290"/>
                    <a:pt x="500411" y="110824"/>
                  </a:cubicBezTo>
                  <a:cubicBezTo>
                    <a:pt x="504641" y="105301"/>
                    <a:pt x="506810" y="98695"/>
                    <a:pt x="506810" y="91765"/>
                  </a:cubicBezTo>
                  <a:cubicBezTo>
                    <a:pt x="506810" y="74221"/>
                    <a:pt x="492603" y="59926"/>
                    <a:pt x="475033" y="59926"/>
                  </a:cubicBezTo>
                  <a:cubicBezTo>
                    <a:pt x="471237" y="59926"/>
                    <a:pt x="467658" y="60576"/>
                    <a:pt x="464079" y="61876"/>
                  </a:cubicBezTo>
                  <a:cubicBezTo>
                    <a:pt x="461151" y="62959"/>
                    <a:pt x="457789" y="62742"/>
                    <a:pt x="454969" y="61334"/>
                  </a:cubicBezTo>
                  <a:cubicBezTo>
                    <a:pt x="452149" y="59926"/>
                    <a:pt x="449980" y="57436"/>
                    <a:pt x="449112" y="54403"/>
                  </a:cubicBezTo>
                  <a:cubicBezTo>
                    <a:pt x="444991" y="40867"/>
                    <a:pt x="432735" y="31770"/>
                    <a:pt x="418636" y="31770"/>
                  </a:cubicBezTo>
                  <a:cubicBezTo>
                    <a:pt x="409851" y="31770"/>
                    <a:pt x="401609" y="35344"/>
                    <a:pt x="395535" y="41733"/>
                  </a:cubicBezTo>
                  <a:cubicBezTo>
                    <a:pt x="393041" y="44440"/>
                    <a:pt x="389353" y="45740"/>
                    <a:pt x="385666" y="45307"/>
                  </a:cubicBezTo>
                  <a:cubicBezTo>
                    <a:pt x="381979" y="44874"/>
                    <a:pt x="378833" y="42708"/>
                    <a:pt x="376990" y="39459"/>
                  </a:cubicBezTo>
                  <a:cubicBezTo>
                    <a:pt x="371350" y="29388"/>
                    <a:pt x="360721" y="23107"/>
                    <a:pt x="349225" y="23107"/>
                  </a:cubicBezTo>
                  <a:cubicBezTo>
                    <a:pt x="341308" y="23107"/>
                    <a:pt x="333608" y="26139"/>
                    <a:pt x="327751" y="31554"/>
                  </a:cubicBezTo>
                  <a:cubicBezTo>
                    <a:pt x="323304" y="35560"/>
                    <a:pt x="316472" y="35560"/>
                    <a:pt x="312134" y="31554"/>
                  </a:cubicBezTo>
                  <a:cubicBezTo>
                    <a:pt x="306169" y="26139"/>
                    <a:pt x="298577" y="23107"/>
                    <a:pt x="290551" y="23107"/>
                  </a:cubicBezTo>
                  <a:cubicBezTo>
                    <a:pt x="290117" y="23107"/>
                    <a:pt x="289683" y="23107"/>
                    <a:pt x="289141" y="23215"/>
                  </a:cubicBezTo>
                  <a:cubicBezTo>
                    <a:pt x="288707" y="23215"/>
                    <a:pt x="288165" y="23215"/>
                    <a:pt x="287731" y="23215"/>
                  </a:cubicBezTo>
                  <a:cubicBezTo>
                    <a:pt x="287297" y="23107"/>
                    <a:pt x="286755" y="23107"/>
                    <a:pt x="286321" y="23107"/>
                  </a:cubicBezTo>
                  <a:cubicBezTo>
                    <a:pt x="278296" y="23107"/>
                    <a:pt x="270704" y="26139"/>
                    <a:pt x="264847" y="31554"/>
                  </a:cubicBezTo>
                  <a:cubicBezTo>
                    <a:pt x="260401" y="35560"/>
                    <a:pt x="253568" y="35560"/>
                    <a:pt x="249121" y="31554"/>
                  </a:cubicBezTo>
                  <a:cubicBezTo>
                    <a:pt x="243265" y="26139"/>
                    <a:pt x="235673" y="23107"/>
                    <a:pt x="227647" y="23107"/>
                  </a:cubicBezTo>
                  <a:close/>
                  <a:moveTo>
                    <a:pt x="227647" y="40"/>
                  </a:moveTo>
                  <a:cubicBezTo>
                    <a:pt x="238167" y="40"/>
                    <a:pt x="248254" y="2964"/>
                    <a:pt x="257038" y="8487"/>
                  </a:cubicBezTo>
                  <a:cubicBezTo>
                    <a:pt x="266257" y="2639"/>
                    <a:pt x="277211" y="-393"/>
                    <a:pt x="288490" y="40"/>
                  </a:cubicBezTo>
                  <a:cubicBezTo>
                    <a:pt x="289141" y="40"/>
                    <a:pt x="289900" y="40"/>
                    <a:pt x="290551" y="40"/>
                  </a:cubicBezTo>
                  <a:cubicBezTo>
                    <a:pt x="301071" y="40"/>
                    <a:pt x="311157" y="2964"/>
                    <a:pt x="319942" y="8487"/>
                  </a:cubicBezTo>
                  <a:cubicBezTo>
                    <a:pt x="328619" y="2964"/>
                    <a:pt x="338705" y="40"/>
                    <a:pt x="349225" y="40"/>
                  </a:cubicBezTo>
                  <a:cubicBezTo>
                    <a:pt x="364517" y="40"/>
                    <a:pt x="378942" y="6429"/>
                    <a:pt x="389137" y="17259"/>
                  </a:cubicBezTo>
                  <a:cubicBezTo>
                    <a:pt x="397921" y="11736"/>
                    <a:pt x="408008" y="8704"/>
                    <a:pt x="418636" y="8704"/>
                  </a:cubicBezTo>
                  <a:cubicBezTo>
                    <a:pt x="439243" y="8704"/>
                    <a:pt x="457572" y="19858"/>
                    <a:pt x="467007" y="37401"/>
                  </a:cubicBezTo>
                  <a:cubicBezTo>
                    <a:pt x="469610" y="37077"/>
                    <a:pt x="472322" y="36860"/>
                    <a:pt x="475033" y="36860"/>
                  </a:cubicBezTo>
                  <a:cubicBezTo>
                    <a:pt x="505292" y="36860"/>
                    <a:pt x="530020" y="61443"/>
                    <a:pt x="530020" y="91765"/>
                  </a:cubicBezTo>
                  <a:cubicBezTo>
                    <a:pt x="530020" y="97937"/>
                    <a:pt x="528935" y="104002"/>
                    <a:pt x="526983" y="109633"/>
                  </a:cubicBezTo>
                  <a:cubicBezTo>
                    <a:pt x="547806" y="117539"/>
                    <a:pt x="562556" y="137573"/>
                    <a:pt x="562556" y="161073"/>
                  </a:cubicBezTo>
                  <a:cubicBezTo>
                    <a:pt x="562556" y="169953"/>
                    <a:pt x="560387" y="178616"/>
                    <a:pt x="556266" y="186413"/>
                  </a:cubicBezTo>
                  <a:cubicBezTo>
                    <a:pt x="568413" y="196701"/>
                    <a:pt x="575571" y="211862"/>
                    <a:pt x="575571" y="228214"/>
                  </a:cubicBezTo>
                  <a:cubicBezTo>
                    <a:pt x="575571" y="243700"/>
                    <a:pt x="569063" y="257995"/>
                    <a:pt x="558326" y="268175"/>
                  </a:cubicBezTo>
                  <a:cubicBezTo>
                    <a:pt x="569823" y="278354"/>
                    <a:pt x="576872" y="293299"/>
                    <a:pt x="576872" y="309326"/>
                  </a:cubicBezTo>
                  <a:cubicBezTo>
                    <a:pt x="576872" y="325679"/>
                    <a:pt x="569497" y="341056"/>
                    <a:pt x="557133" y="351344"/>
                  </a:cubicBezTo>
                  <a:cubicBezTo>
                    <a:pt x="558869" y="356975"/>
                    <a:pt x="559845" y="362931"/>
                    <a:pt x="559845" y="369104"/>
                  </a:cubicBezTo>
                  <a:cubicBezTo>
                    <a:pt x="559845" y="398560"/>
                    <a:pt x="538588" y="423143"/>
                    <a:pt x="510606" y="428557"/>
                  </a:cubicBezTo>
                  <a:lnTo>
                    <a:pt x="510606" y="477289"/>
                  </a:lnTo>
                  <a:cubicBezTo>
                    <a:pt x="510606" y="502630"/>
                    <a:pt x="500303" y="527429"/>
                    <a:pt x="482082" y="545406"/>
                  </a:cubicBezTo>
                  <a:cubicBezTo>
                    <a:pt x="464296" y="563166"/>
                    <a:pt x="440978" y="572804"/>
                    <a:pt x="416359" y="572804"/>
                  </a:cubicBezTo>
                  <a:cubicBezTo>
                    <a:pt x="416142" y="572804"/>
                    <a:pt x="415925" y="572804"/>
                    <a:pt x="415817" y="572804"/>
                  </a:cubicBezTo>
                  <a:cubicBezTo>
                    <a:pt x="399548" y="572696"/>
                    <a:pt x="383931" y="568581"/>
                    <a:pt x="370049" y="560675"/>
                  </a:cubicBezTo>
                  <a:cubicBezTo>
                    <a:pt x="353346" y="589481"/>
                    <a:pt x="322654" y="607458"/>
                    <a:pt x="288490" y="607458"/>
                  </a:cubicBezTo>
                  <a:cubicBezTo>
                    <a:pt x="254327" y="607458"/>
                    <a:pt x="223634" y="589481"/>
                    <a:pt x="206932" y="560675"/>
                  </a:cubicBezTo>
                  <a:cubicBezTo>
                    <a:pt x="193050" y="568581"/>
                    <a:pt x="177432" y="572696"/>
                    <a:pt x="161164" y="572804"/>
                  </a:cubicBezTo>
                  <a:cubicBezTo>
                    <a:pt x="136436" y="573021"/>
                    <a:pt x="112793" y="563274"/>
                    <a:pt x="94898" y="545406"/>
                  </a:cubicBezTo>
                  <a:cubicBezTo>
                    <a:pt x="76678" y="527429"/>
                    <a:pt x="66266" y="502630"/>
                    <a:pt x="66266" y="477289"/>
                  </a:cubicBezTo>
                  <a:lnTo>
                    <a:pt x="66266" y="428557"/>
                  </a:lnTo>
                  <a:cubicBezTo>
                    <a:pt x="38393" y="423143"/>
                    <a:pt x="17136" y="398560"/>
                    <a:pt x="17136" y="369104"/>
                  </a:cubicBezTo>
                  <a:cubicBezTo>
                    <a:pt x="17136" y="362931"/>
                    <a:pt x="18112" y="356975"/>
                    <a:pt x="19739" y="351344"/>
                  </a:cubicBezTo>
                  <a:cubicBezTo>
                    <a:pt x="7483" y="341056"/>
                    <a:pt x="0" y="325679"/>
                    <a:pt x="0" y="309326"/>
                  </a:cubicBezTo>
                  <a:cubicBezTo>
                    <a:pt x="0" y="293299"/>
                    <a:pt x="7049" y="278354"/>
                    <a:pt x="18654" y="268175"/>
                  </a:cubicBezTo>
                  <a:cubicBezTo>
                    <a:pt x="7809" y="257995"/>
                    <a:pt x="1410" y="243700"/>
                    <a:pt x="1410" y="228214"/>
                  </a:cubicBezTo>
                  <a:cubicBezTo>
                    <a:pt x="1410" y="211862"/>
                    <a:pt x="8568" y="196701"/>
                    <a:pt x="20715" y="186413"/>
                  </a:cubicBezTo>
                  <a:cubicBezTo>
                    <a:pt x="16593" y="178616"/>
                    <a:pt x="14424" y="169953"/>
                    <a:pt x="14424" y="161073"/>
                  </a:cubicBezTo>
                  <a:cubicBezTo>
                    <a:pt x="14424" y="137573"/>
                    <a:pt x="29066" y="117539"/>
                    <a:pt x="49889" y="109633"/>
                  </a:cubicBezTo>
                  <a:cubicBezTo>
                    <a:pt x="47937" y="104002"/>
                    <a:pt x="46961" y="97937"/>
                    <a:pt x="46961" y="91765"/>
                  </a:cubicBezTo>
                  <a:cubicBezTo>
                    <a:pt x="46961" y="61443"/>
                    <a:pt x="71580" y="36860"/>
                    <a:pt x="101948" y="36860"/>
                  </a:cubicBezTo>
                  <a:cubicBezTo>
                    <a:pt x="104550" y="36860"/>
                    <a:pt x="107262" y="37077"/>
                    <a:pt x="109973" y="37401"/>
                  </a:cubicBezTo>
                  <a:cubicBezTo>
                    <a:pt x="119409" y="19858"/>
                    <a:pt x="137629" y="8704"/>
                    <a:pt x="158236" y="8704"/>
                  </a:cubicBezTo>
                  <a:cubicBezTo>
                    <a:pt x="168756" y="8704"/>
                    <a:pt x="178951" y="11736"/>
                    <a:pt x="187735" y="17259"/>
                  </a:cubicBezTo>
                  <a:cubicBezTo>
                    <a:pt x="197930" y="6429"/>
                    <a:pt x="212355" y="40"/>
                    <a:pt x="227647" y="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1CD65FE-1AE2-BF9D-AE79-AC45EDD2E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7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71111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7228C870-0E24-7A7E-8E76-E33BA5068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25" y="1927941"/>
            <a:ext cx="2742727" cy="182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73E6D15-3B17-5602-5520-3C5933FFC0C6}"/>
              </a:ext>
            </a:extLst>
          </p:cNvPr>
          <p:cNvSpPr txBox="1"/>
          <p:nvPr/>
        </p:nvSpPr>
        <p:spPr>
          <a:xfrm>
            <a:off x="4387840" y="1203171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价值战略主张：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充分的人文关怀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FBFA472B-F604-CDA4-9247-2F727A2FB3CF}"/>
              </a:ext>
            </a:extLst>
          </p:cNvPr>
          <p:cNvGrpSpPr/>
          <p:nvPr/>
        </p:nvGrpSpPr>
        <p:grpSpPr>
          <a:xfrm>
            <a:off x="8415370" y="2166399"/>
            <a:ext cx="2871538" cy="4144963"/>
            <a:chOff x="8607449" y="2068427"/>
            <a:chExt cx="2871538" cy="4144963"/>
          </a:xfrm>
        </p:grpSpPr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9842504D-F82E-6231-7163-7DCE91CDDF4D}"/>
                </a:ext>
              </a:extLst>
            </p:cNvPr>
            <p:cNvSpPr/>
            <p:nvPr/>
          </p:nvSpPr>
          <p:spPr>
            <a:xfrm>
              <a:off x="8607449" y="2223036"/>
              <a:ext cx="2871538" cy="3990354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C007B23-505D-78E6-0599-C4DB7B23B748}"/>
                </a:ext>
              </a:extLst>
            </p:cNvPr>
            <p:cNvSpPr/>
            <p:nvPr/>
          </p:nvSpPr>
          <p:spPr>
            <a:xfrm>
              <a:off x="9604567" y="3078530"/>
              <a:ext cx="876300" cy="641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   </a:t>
              </a:r>
              <a:endPara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BC6F583-A74F-4960-3D17-311B0D0A8560}"/>
                </a:ext>
              </a:extLst>
            </p:cNvPr>
            <p:cNvSpPr/>
            <p:nvPr/>
          </p:nvSpPr>
          <p:spPr>
            <a:xfrm>
              <a:off x="9383111" y="3861324"/>
              <a:ext cx="1314450" cy="641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   </a:t>
              </a:r>
              <a:endPara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DB45EF6C-4845-DE09-33DB-12906AADE02D}"/>
                </a:ext>
              </a:extLst>
            </p:cNvPr>
            <p:cNvSpPr/>
            <p:nvPr/>
          </p:nvSpPr>
          <p:spPr>
            <a:xfrm>
              <a:off x="9059261" y="4645346"/>
              <a:ext cx="1993106" cy="641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   </a:t>
              </a:r>
              <a:endPara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BC647261-357C-D5C3-46EF-FB69471073F4}"/>
                </a:ext>
              </a:extLst>
            </p:cNvPr>
            <p:cNvSpPr/>
            <p:nvPr/>
          </p:nvSpPr>
          <p:spPr>
            <a:xfrm>
              <a:off x="8654448" y="5429368"/>
              <a:ext cx="2690813" cy="641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   </a:t>
              </a:r>
              <a:endPara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FB66E6F-18E2-40B5-66A2-C2BBD2429E90}"/>
                </a:ext>
              </a:extLst>
            </p:cNvPr>
            <p:cNvSpPr txBox="1"/>
            <p:nvPr/>
          </p:nvSpPr>
          <p:spPr>
            <a:xfrm>
              <a:off x="9255506" y="2585218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自我实现需求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BA0D25F-F603-3E70-F590-55FA6262FD28}"/>
                </a:ext>
              </a:extLst>
            </p:cNvPr>
            <p:cNvSpPr txBox="1"/>
            <p:nvPr/>
          </p:nvSpPr>
          <p:spPr>
            <a:xfrm>
              <a:off x="9500924" y="3370268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尊重需求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2AC5BA2-3131-01C1-39F4-F41142F6840E}"/>
                </a:ext>
              </a:extLst>
            </p:cNvPr>
            <p:cNvSpPr txBox="1"/>
            <p:nvPr/>
          </p:nvSpPr>
          <p:spPr>
            <a:xfrm>
              <a:off x="9486338" y="412792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社交需求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6A71B07-9FE6-D3D0-1B40-6E79EA0F5333}"/>
                </a:ext>
              </a:extLst>
            </p:cNvPr>
            <p:cNvSpPr txBox="1"/>
            <p:nvPr/>
          </p:nvSpPr>
          <p:spPr>
            <a:xfrm>
              <a:off x="9500924" y="489716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安全需求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48F5A32-F361-39A6-952B-57FA0518E30D}"/>
                </a:ext>
              </a:extLst>
            </p:cNvPr>
            <p:cNvSpPr txBox="1"/>
            <p:nvPr/>
          </p:nvSpPr>
          <p:spPr>
            <a:xfrm>
              <a:off x="9500924" y="5712827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生理需求</a:t>
              </a:r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F94DA565-CA62-C054-70CE-798C8F0A30C4}"/>
                </a:ext>
              </a:extLst>
            </p:cNvPr>
            <p:cNvSpPr/>
            <p:nvPr/>
          </p:nvSpPr>
          <p:spPr>
            <a:xfrm>
              <a:off x="8974727" y="2068427"/>
              <a:ext cx="2131218" cy="2609003"/>
            </a:xfrm>
            <a:prstGeom prst="roundRect">
              <a:avLst/>
            </a:prstGeom>
            <a:noFill/>
            <a:ln w="38100"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6FD655A5-A743-F16D-1BAA-993B57A12838}"/>
              </a:ext>
            </a:extLst>
          </p:cNvPr>
          <p:cNvSpPr txBox="1"/>
          <p:nvPr/>
        </p:nvSpPr>
        <p:spPr>
          <a:xfrm>
            <a:off x="7706221" y="486997"/>
            <a:ext cx="4289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聚焦银发一族的情感需求</a:t>
            </a:r>
            <a:endParaRPr lang="en-US" altLang="zh-CN" b="1" dirty="0">
              <a:solidFill>
                <a:schemeClr val="accent2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/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从聊天中获取陪伴</a:t>
            </a:r>
            <a:endParaRPr lang="en-US" altLang="zh-CN" b="1" dirty="0">
              <a:solidFill>
                <a:schemeClr val="accent2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ctr"/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从传记中获取满足</a:t>
            </a:r>
            <a:endParaRPr lang="en-US" altLang="zh-CN" b="1" dirty="0">
              <a:solidFill>
                <a:schemeClr val="accent2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CC9CF44F-16FB-BED7-189E-4683795E40BE}"/>
              </a:ext>
            </a:extLst>
          </p:cNvPr>
          <p:cNvGrpSpPr/>
          <p:nvPr/>
        </p:nvGrpSpPr>
        <p:grpSpPr>
          <a:xfrm>
            <a:off x="8016522" y="1425027"/>
            <a:ext cx="3669234" cy="502914"/>
            <a:chOff x="8174976" y="977486"/>
            <a:chExt cx="3669234" cy="502914"/>
          </a:xfrm>
        </p:grpSpPr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43382931-4887-102C-2F93-CBDB7AC34CF3}"/>
                </a:ext>
              </a:extLst>
            </p:cNvPr>
            <p:cNvSpPr/>
            <p:nvPr/>
          </p:nvSpPr>
          <p:spPr>
            <a:xfrm>
              <a:off x="8174976" y="977486"/>
              <a:ext cx="3669234" cy="50291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0A9EE8C-2146-D965-0855-CF32F205E1DE}"/>
                </a:ext>
              </a:extLst>
            </p:cNvPr>
            <p:cNvSpPr txBox="1"/>
            <p:nvPr/>
          </p:nvSpPr>
          <p:spPr>
            <a:xfrm>
              <a:off x="8535870" y="1044277"/>
              <a:ext cx="330834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幸福感 </a:t>
              </a:r>
              <a:r>
                <a:rPr lang="en-US" altLang="zh-CN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+ </a:t>
              </a:r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成就感 → 人文关怀</a:t>
              </a: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2B4AC39D-896B-88AD-7345-359C37F781ED}"/>
              </a:ext>
            </a:extLst>
          </p:cNvPr>
          <p:cNvSpPr txBox="1"/>
          <p:nvPr/>
        </p:nvSpPr>
        <p:spPr>
          <a:xfrm>
            <a:off x="562619" y="397757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选择我们的理由</a:t>
            </a:r>
            <a:endParaRPr lang="en-US" altLang="zh-CN" b="1" dirty="0">
              <a:solidFill>
                <a:schemeClr val="accent2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8F9C087-8B3C-178F-01BC-36298C1448B5}"/>
              </a:ext>
            </a:extLst>
          </p:cNvPr>
          <p:cNvSpPr txBox="1"/>
          <p:nvPr/>
        </p:nvSpPr>
        <p:spPr>
          <a:xfrm>
            <a:off x="562619" y="4346910"/>
            <a:ext cx="2521844" cy="2068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沉浸式的对话体验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独特的创意生成服务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友好的交互界面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合理的价格策略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免费试用会员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可替代产品少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1FA3E33-39BE-E978-3CAA-A1CB3198D9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32" t="20352" r="22731" b="10562"/>
          <a:stretch/>
        </p:blipFill>
        <p:spPr>
          <a:xfrm>
            <a:off x="4860642" y="4213273"/>
            <a:ext cx="2470356" cy="2130746"/>
          </a:xfrm>
          <a:prstGeom prst="rect">
            <a:avLst/>
          </a:prstGeom>
        </p:spPr>
      </p:pic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347A91F3-AE4D-2BCF-9D67-BF0F5E020F94}"/>
              </a:ext>
            </a:extLst>
          </p:cNvPr>
          <p:cNvSpPr/>
          <p:nvPr/>
        </p:nvSpPr>
        <p:spPr>
          <a:xfrm>
            <a:off x="6578793" y="4498759"/>
            <a:ext cx="672007" cy="682770"/>
          </a:xfrm>
          <a:prstGeom prst="roundRect">
            <a:avLst/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B3EBE60-A8D9-EF55-5FC1-7F7E985BCD28}"/>
              </a:ext>
            </a:extLst>
          </p:cNvPr>
          <p:cNvSpPr txBox="1"/>
          <p:nvPr/>
        </p:nvSpPr>
        <p:spPr>
          <a:xfrm>
            <a:off x="4366479" y="224745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主要的成本</a:t>
            </a:r>
            <a:endParaRPr lang="en-US" altLang="zh-CN" b="1" dirty="0">
              <a:solidFill>
                <a:schemeClr val="accent2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1D70BBB-45EB-560F-7AA7-B20C2FA4094F}"/>
              </a:ext>
            </a:extLst>
          </p:cNvPr>
          <p:cNvSpPr txBox="1"/>
          <p:nvPr/>
        </p:nvSpPr>
        <p:spPr>
          <a:xfrm>
            <a:off x="4382987" y="2513531"/>
            <a:ext cx="3012363" cy="8794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合理的会员费用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老人熟悉产品的认知成本</a:t>
            </a:r>
            <a:endParaRPr lang="en-US" altLang="zh-CN" b="1" dirty="0">
              <a:solidFill>
                <a:schemeClr val="tx1">
                  <a:lumMod val="50000"/>
                  <a:lumOff val="50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6" name="箭头: 下 35">
            <a:extLst>
              <a:ext uri="{FF2B5EF4-FFF2-40B4-BE49-F238E27FC236}">
                <a16:creationId xmlns:a16="http://schemas.microsoft.com/office/drawing/2014/main" id="{94A9F55C-8854-3CF4-55A4-052D039E36EC}"/>
              </a:ext>
            </a:extLst>
          </p:cNvPr>
          <p:cNvSpPr/>
          <p:nvPr/>
        </p:nvSpPr>
        <p:spPr>
          <a:xfrm rot="10800000">
            <a:off x="6825303" y="3478151"/>
            <a:ext cx="147454" cy="1044000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7" name="箭头: 下 36">
            <a:extLst>
              <a:ext uri="{FF2B5EF4-FFF2-40B4-BE49-F238E27FC236}">
                <a16:creationId xmlns:a16="http://schemas.microsoft.com/office/drawing/2014/main" id="{8059653B-A971-1F57-4980-B3843F85D691}"/>
              </a:ext>
            </a:extLst>
          </p:cNvPr>
          <p:cNvSpPr/>
          <p:nvPr/>
        </p:nvSpPr>
        <p:spPr>
          <a:xfrm rot="5400000">
            <a:off x="4808685" y="3126120"/>
            <a:ext cx="150212" cy="3363879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40BA9B6-1ED9-1F06-D52A-81AE56D59DF2}"/>
              </a:ext>
            </a:extLst>
          </p:cNvPr>
          <p:cNvSpPr txBox="1"/>
          <p:nvPr/>
        </p:nvSpPr>
        <p:spPr>
          <a:xfrm>
            <a:off x="5537165" y="3602816"/>
            <a:ext cx="1322798" cy="468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更低的成本</a:t>
            </a:r>
            <a:endParaRPr lang="en-US" altLang="zh-CN" b="1" dirty="0">
              <a:solidFill>
                <a:schemeClr val="accent2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DD51002-E233-8CAB-68B3-8CF53AF6EBFD}"/>
              </a:ext>
            </a:extLst>
          </p:cNvPr>
          <p:cNvSpPr txBox="1"/>
          <p:nvPr/>
        </p:nvSpPr>
        <p:spPr>
          <a:xfrm>
            <a:off x="3456498" y="4265853"/>
            <a:ext cx="1322798" cy="468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更高的价值</a:t>
            </a:r>
            <a:endParaRPr lang="en-US" altLang="zh-CN" b="1" dirty="0">
              <a:solidFill>
                <a:schemeClr val="accent2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7A154C-BA08-1E3D-5C44-A3B6C21DA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8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A0E89A3-5A42-CD67-759C-C15D37CC508B}"/>
              </a:ext>
            </a:extLst>
          </p:cNvPr>
          <p:cNvSpPr txBox="1"/>
          <p:nvPr/>
        </p:nvSpPr>
        <p:spPr>
          <a:xfrm>
            <a:off x="573219" y="1174848"/>
            <a:ext cx="3669234" cy="739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城镇职工退休老人：</a:t>
            </a:r>
            <a:r>
              <a:rPr lang="en-US" altLang="zh-CN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1.31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亿</a:t>
            </a:r>
            <a:endParaRPr lang="en-US" altLang="zh-CN" b="1" dirty="0">
              <a:solidFill>
                <a:schemeClr val="accent2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问题规模：               </a:t>
            </a:r>
            <a:r>
              <a:rPr lang="en-US" altLang="zh-CN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2620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万</a:t>
            </a:r>
            <a:endParaRPr lang="en-US" altLang="zh-CN" b="1" dirty="0">
              <a:solidFill>
                <a:schemeClr val="accent2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3435380-F767-F662-EC7B-4AC878813955}"/>
              </a:ext>
            </a:extLst>
          </p:cNvPr>
          <p:cNvSpPr txBox="1"/>
          <p:nvPr/>
        </p:nvSpPr>
        <p:spPr>
          <a:xfrm>
            <a:off x="575733" y="485423"/>
            <a:ext cx="2212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机会与价值</a:t>
            </a:r>
          </a:p>
        </p:txBody>
      </p:sp>
    </p:spTree>
    <p:extLst>
      <p:ext uri="{BB962C8B-B14F-4D97-AF65-F5344CB8AC3E}">
        <p14:creationId xmlns:p14="http://schemas.microsoft.com/office/powerpoint/2010/main" val="1935025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5E6EE4-CF82-4C2E-0103-12D6E4D32415}"/>
              </a:ext>
            </a:extLst>
          </p:cNvPr>
          <p:cNvSpPr txBox="1"/>
          <p:nvPr/>
        </p:nvSpPr>
        <p:spPr>
          <a:xfrm>
            <a:off x="567369" y="1180358"/>
            <a:ext cx="373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定价策略：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渗透定价 </a:t>
            </a:r>
            <a:r>
              <a:rPr lang="en-US" altLang="zh-CN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+ 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差异化定价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C1F47217-D23A-270D-8FB2-1B0CC05CEDFD}"/>
              </a:ext>
            </a:extLst>
          </p:cNvPr>
          <p:cNvSpPr/>
          <p:nvPr/>
        </p:nvSpPr>
        <p:spPr>
          <a:xfrm>
            <a:off x="5668547" y="568204"/>
            <a:ext cx="5821549" cy="50291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8A8AA51-1AF2-A6B7-224C-527B40A65AF1}"/>
              </a:ext>
            </a:extLst>
          </p:cNvPr>
          <p:cNvSpPr txBox="1"/>
          <p:nvPr/>
        </p:nvSpPr>
        <p:spPr>
          <a:xfrm>
            <a:off x="5869624" y="634995"/>
            <a:ext cx="5494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新兴赛道采用较低的差异化定价迅速提高市场渗透率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2D6F6012-C4F4-AAEE-CCAE-2EF44B8219E3}"/>
              </a:ext>
            </a:extLst>
          </p:cNvPr>
          <p:cNvGrpSpPr/>
          <p:nvPr/>
        </p:nvGrpSpPr>
        <p:grpSpPr>
          <a:xfrm>
            <a:off x="5620694" y="732012"/>
            <a:ext cx="5969043" cy="2464348"/>
            <a:chOff x="747676" y="958267"/>
            <a:chExt cx="5969043" cy="2464348"/>
          </a:xfrm>
        </p:grpSpPr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68931830-448F-9135-64BC-0FB911348982}"/>
                </a:ext>
              </a:extLst>
            </p:cNvPr>
            <p:cNvCxnSpPr>
              <a:cxnSpLocks/>
            </p:cNvCxnSpPr>
            <p:nvPr/>
          </p:nvCxnSpPr>
          <p:spPr>
            <a:xfrm>
              <a:off x="1099789" y="3299504"/>
              <a:ext cx="185737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9A76A95C-D3AC-8C74-09FD-A3012EDD06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9789" y="1880279"/>
              <a:ext cx="0" cy="141922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弧形 9">
              <a:extLst>
                <a:ext uri="{FF2B5EF4-FFF2-40B4-BE49-F238E27FC236}">
                  <a16:creationId xmlns:a16="http://schemas.microsoft.com/office/drawing/2014/main" id="{4013A3F4-AE3A-44A7-C59E-1C3BF29D2711}"/>
                </a:ext>
              </a:extLst>
            </p:cNvPr>
            <p:cNvSpPr/>
            <p:nvPr/>
          </p:nvSpPr>
          <p:spPr>
            <a:xfrm rot="10629001">
              <a:off x="1209647" y="958267"/>
              <a:ext cx="2413681" cy="2260140"/>
            </a:xfrm>
            <a:prstGeom prst="arc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5AC3D2D-69B6-84D8-B8CA-FE34FE308160}"/>
                </a:ext>
              </a:extLst>
            </p:cNvPr>
            <p:cNvSpPr txBox="1"/>
            <p:nvPr/>
          </p:nvSpPr>
          <p:spPr>
            <a:xfrm>
              <a:off x="747676" y="1586356"/>
              <a:ext cx="72327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5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产品价格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50305E4-8DA6-9E5C-A463-7953634AFEA0}"/>
                </a:ext>
              </a:extLst>
            </p:cNvPr>
            <p:cNvSpPr txBox="1"/>
            <p:nvPr/>
          </p:nvSpPr>
          <p:spPr>
            <a:xfrm>
              <a:off x="2966688" y="3168699"/>
              <a:ext cx="58381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5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渗透率</a:t>
              </a: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2D9A7BD9-251C-EC65-CCB2-48FFE7D1E4D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545" y="3299504"/>
              <a:ext cx="185737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8DB6729B-68C6-6702-35B0-ECCFC7A67B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6545" y="1880279"/>
              <a:ext cx="0" cy="141922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9F0C3C2-934B-795E-8EBB-FF5CB6A22D3E}"/>
                </a:ext>
              </a:extLst>
            </p:cNvPr>
            <p:cNvSpPr txBox="1"/>
            <p:nvPr/>
          </p:nvSpPr>
          <p:spPr>
            <a:xfrm>
              <a:off x="3774432" y="1586356"/>
              <a:ext cx="80983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成本</a:t>
              </a:r>
              <a:r>
                <a:rPr lang="en-US" altLang="zh-CN" sz="105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&amp;</a:t>
              </a:r>
              <a:r>
                <a:rPr lang="zh-CN" altLang="en-US" sz="105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收入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E0428EA-5BD1-114A-1EDB-3F1599F95E5D}"/>
                </a:ext>
              </a:extLst>
            </p:cNvPr>
            <p:cNvSpPr txBox="1"/>
            <p:nvPr/>
          </p:nvSpPr>
          <p:spPr>
            <a:xfrm>
              <a:off x="5993444" y="3168699"/>
              <a:ext cx="723275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会员销量</a:t>
              </a: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60457F8A-0364-2C80-729E-65DD777E2F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6545" y="2784319"/>
              <a:ext cx="1789508" cy="1411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D242989E-7B19-C22A-E918-08F7BA0D28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6545" y="2235628"/>
              <a:ext cx="1789508" cy="106387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837CEFA3-D6C1-7F48-5B11-8B8DD79E9F05}"/>
                </a:ext>
              </a:extLst>
            </p:cNvPr>
            <p:cNvSpPr txBox="1"/>
            <p:nvPr/>
          </p:nvSpPr>
          <p:spPr>
            <a:xfrm>
              <a:off x="4542285" y="2714350"/>
              <a:ext cx="64677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损益平衡点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6D777398-D276-5F6B-3424-3A156C3B12B3}"/>
                </a:ext>
              </a:extLst>
            </p:cNvPr>
            <p:cNvCxnSpPr>
              <a:cxnSpLocks/>
            </p:cNvCxnSpPr>
            <p:nvPr/>
          </p:nvCxnSpPr>
          <p:spPr>
            <a:xfrm>
              <a:off x="5338296" y="2576438"/>
              <a:ext cx="0" cy="723065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99881A10-96C6-1DF7-3C97-927C4721897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545" y="2925439"/>
              <a:ext cx="178950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F2D33CD4-00E2-DAF9-1D2A-06CC2188A333}"/>
                </a:ext>
              </a:extLst>
            </p:cNvPr>
            <p:cNvSpPr txBox="1"/>
            <p:nvPr/>
          </p:nvSpPr>
          <p:spPr>
            <a:xfrm>
              <a:off x="5914190" y="2829048"/>
              <a:ext cx="725773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固定成本线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0C924431-2803-97CB-B9F7-C97CE8CE48F5}"/>
                </a:ext>
              </a:extLst>
            </p:cNvPr>
            <p:cNvSpPr txBox="1"/>
            <p:nvPr/>
          </p:nvSpPr>
          <p:spPr>
            <a:xfrm>
              <a:off x="5914190" y="2687926"/>
              <a:ext cx="67665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变动成本线</a:t>
              </a:r>
            </a:p>
          </p:txBody>
        </p: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AE655463-419B-9971-668B-50D9CDDCC024}"/>
                </a:ext>
              </a:extLst>
            </p:cNvPr>
            <p:cNvCxnSpPr>
              <a:cxnSpLocks/>
            </p:cNvCxnSpPr>
            <p:nvPr/>
          </p:nvCxnSpPr>
          <p:spPr>
            <a:xfrm>
              <a:off x="4853514" y="2872592"/>
              <a:ext cx="0" cy="423065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5720548-27A0-D8C8-35C4-AF9A41231DA0}"/>
                </a:ext>
              </a:extLst>
            </p:cNvPr>
            <p:cNvSpPr txBox="1"/>
            <p:nvPr/>
          </p:nvSpPr>
          <p:spPr>
            <a:xfrm>
              <a:off x="5902095" y="2146932"/>
              <a:ext cx="66623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销售收入线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79A7D40B-2564-12DF-7421-C03449669E45}"/>
                </a:ext>
              </a:extLst>
            </p:cNvPr>
            <p:cNvSpPr txBox="1"/>
            <p:nvPr/>
          </p:nvSpPr>
          <p:spPr>
            <a:xfrm>
              <a:off x="5217818" y="2613732"/>
              <a:ext cx="69474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预计利润区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B533131F-D9BD-7B18-6795-8FD8220A4560}"/>
                </a:ext>
              </a:extLst>
            </p:cNvPr>
            <p:cNvSpPr txBox="1"/>
            <p:nvPr/>
          </p:nvSpPr>
          <p:spPr>
            <a:xfrm>
              <a:off x="5217818" y="2780351"/>
              <a:ext cx="866008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预计变动成本区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C7D0224A-A228-5145-1D31-EBE8044736D6}"/>
                </a:ext>
              </a:extLst>
            </p:cNvPr>
            <p:cNvSpPr txBox="1"/>
            <p:nvPr/>
          </p:nvSpPr>
          <p:spPr>
            <a:xfrm>
              <a:off x="5211417" y="3007024"/>
              <a:ext cx="88873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7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预计固定成本区</a:t>
              </a:r>
            </a:p>
          </p:txBody>
        </p:sp>
      </p:grpSp>
      <p:sp>
        <p:nvSpPr>
          <p:cNvPr id="60" name="Rectangle 1">
            <a:extLst>
              <a:ext uri="{FF2B5EF4-FFF2-40B4-BE49-F238E27FC236}">
                <a16:creationId xmlns:a16="http://schemas.microsoft.com/office/drawing/2014/main" id="{9C619075-A478-F271-8366-E95901AA1F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669" y="1785835"/>
            <a:ext cx="441317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1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互联网工具类产品</a:t>
            </a:r>
            <a:endParaRPr kumimoji="0" lang="en-US" altLang="zh-CN" sz="1600" b="1" i="0" u="none" strike="noStrike" cap="none" normalizeH="0" baseline="0" dirty="0">
              <a:ln>
                <a:noFill/>
              </a:ln>
              <a:solidFill>
                <a:schemeClr val="accent2"/>
              </a:solidFill>
              <a:effectLst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无需额外的强运营成本和版权成本等，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固定成本线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较低，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后续变动成本增幅不大，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仅需较低的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会员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价即可回本并获取利润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DFD77322-6375-031F-3FEB-0EEE5D6800D2}"/>
              </a:ext>
            </a:extLst>
          </p:cNvPr>
          <p:cNvSpPr txBox="1"/>
          <p:nvPr/>
        </p:nvSpPr>
        <p:spPr>
          <a:xfrm>
            <a:off x="575319" y="3255723"/>
            <a:ext cx="9482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定价模式：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试用版  </a:t>
            </a:r>
            <a:r>
              <a:rPr lang="en-US" altLang="zh-CN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+  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个人版（基础会员） </a:t>
            </a:r>
            <a:r>
              <a:rPr lang="en-US" altLang="zh-CN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+  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家庭版（家庭会员） </a:t>
            </a:r>
            <a:r>
              <a:rPr lang="en-US" altLang="zh-CN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+  </a:t>
            </a:r>
            <a:r>
              <a:rPr lang="zh-CN" altLang="en-US" b="1" dirty="0">
                <a:solidFill>
                  <a:schemeClr val="accent2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家族版（家族会员）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76F3803-EEC0-FE91-E39C-A3CAC940ECB9}"/>
              </a:ext>
            </a:extLst>
          </p:cNvPr>
          <p:cNvGrpSpPr/>
          <p:nvPr/>
        </p:nvGrpSpPr>
        <p:grpSpPr>
          <a:xfrm>
            <a:off x="999579" y="3592029"/>
            <a:ext cx="10192843" cy="2719280"/>
            <a:chOff x="999579" y="3853129"/>
            <a:chExt cx="10192843" cy="2719280"/>
          </a:xfrm>
        </p:grpSpPr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E9435688-7B52-C923-3277-DD70BFED3A7F}"/>
                </a:ext>
              </a:extLst>
            </p:cNvPr>
            <p:cNvSpPr txBox="1"/>
            <p:nvPr/>
          </p:nvSpPr>
          <p:spPr>
            <a:xfrm>
              <a:off x="4139659" y="3853129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个人版</a:t>
              </a: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948DB950-0FEF-82D8-0843-701564E1484A}"/>
                </a:ext>
              </a:extLst>
            </p:cNvPr>
            <p:cNvSpPr txBox="1"/>
            <p:nvPr/>
          </p:nvSpPr>
          <p:spPr>
            <a:xfrm>
              <a:off x="1478184" y="3858813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试用版</a:t>
              </a:r>
            </a:p>
          </p:txBody>
        </p:sp>
        <p:sp>
          <p:nvSpPr>
            <p:cNvPr id="62" name="矩形: 圆角 61">
              <a:extLst>
                <a:ext uri="{FF2B5EF4-FFF2-40B4-BE49-F238E27FC236}">
                  <a16:creationId xmlns:a16="http://schemas.microsoft.com/office/drawing/2014/main" id="{302130F6-5D83-12E5-4FBC-CD943AB16A12}"/>
                </a:ext>
              </a:extLst>
            </p:cNvPr>
            <p:cNvSpPr/>
            <p:nvPr/>
          </p:nvSpPr>
          <p:spPr>
            <a:xfrm>
              <a:off x="999579" y="4313485"/>
              <a:ext cx="1914956" cy="502914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AEABA439-550E-04C5-3EF7-039F5B4795A9}"/>
                </a:ext>
              </a:extLst>
            </p:cNvPr>
            <p:cNvSpPr txBox="1"/>
            <p:nvPr/>
          </p:nvSpPr>
          <p:spPr>
            <a:xfrm>
              <a:off x="1200654" y="4388174"/>
              <a:ext cx="15879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限时免费体验</a:t>
              </a:r>
            </a:p>
          </p:txBody>
        </p:sp>
        <p:sp>
          <p:nvSpPr>
            <p:cNvPr id="64" name="矩形: 圆角 63">
              <a:extLst>
                <a:ext uri="{FF2B5EF4-FFF2-40B4-BE49-F238E27FC236}">
                  <a16:creationId xmlns:a16="http://schemas.microsoft.com/office/drawing/2014/main" id="{5449B88F-1673-1E98-DFE0-0619C0DC0231}"/>
                </a:ext>
              </a:extLst>
            </p:cNvPr>
            <p:cNvSpPr/>
            <p:nvPr/>
          </p:nvSpPr>
          <p:spPr>
            <a:xfrm>
              <a:off x="999579" y="4910943"/>
              <a:ext cx="1914956" cy="502914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D373D9A7-2755-4149-FD40-753BFB12CF91}"/>
                </a:ext>
              </a:extLst>
            </p:cNvPr>
            <p:cNvSpPr txBox="1"/>
            <p:nvPr/>
          </p:nvSpPr>
          <p:spPr>
            <a:xfrm>
              <a:off x="1200654" y="4985632"/>
              <a:ext cx="15879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产品全部功能</a:t>
              </a:r>
            </a:p>
          </p:txBody>
        </p: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66543755-83B4-F611-727F-B72C1FD1BFBB}"/>
                </a:ext>
              </a:extLst>
            </p:cNvPr>
            <p:cNvSpPr/>
            <p:nvPr/>
          </p:nvSpPr>
          <p:spPr>
            <a:xfrm>
              <a:off x="999579" y="5493595"/>
              <a:ext cx="1914956" cy="502914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898F79E6-8DDB-80B0-06C6-84FFE22EF97A}"/>
                </a:ext>
              </a:extLst>
            </p:cNvPr>
            <p:cNvSpPr txBox="1"/>
            <p:nvPr/>
          </p:nvSpPr>
          <p:spPr>
            <a:xfrm>
              <a:off x="1200654" y="5568284"/>
              <a:ext cx="15879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引导新客使用</a:t>
              </a:r>
            </a:p>
          </p:txBody>
        </p:sp>
        <p:sp>
          <p:nvSpPr>
            <p:cNvPr id="70" name="矩形: 圆角 69">
              <a:extLst>
                <a:ext uri="{FF2B5EF4-FFF2-40B4-BE49-F238E27FC236}">
                  <a16:creationId xmlns:a16="http://schemas.microsoft.com/office/drawing/2014/main" id="{8ABB8994-D1EF-03ED-3FDA-F6AD0BB651DF}"/>
                </a:ext>
              </a:extLst>
            </p:cNvPr>
            <p:cNvSpPr/>
            <p:nvPr/>
          </p:nvSpPr>
          <p:spPr>
            <a:xfrm>
              <a:off x="3777262" y="4307801"/>
              <a:ext cx="1914956" cy="50291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A77F050D-B74F-B7AB-CE6C-3C9A31016853}"/>
                </a:ext>
              </a:extLst>
            </p:cNvPr>
            <p:cNvSpPr txBox="1"/>
            <p:nvPr/>
          </p:nvSpPr>
          <p:spPr>
            <a:xfrm>
              <a:off x="4104287" y="4365025"/>
              <a:ext cx="15879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个性化服务</a:t>
              </a:r>
            </a:p>
          </p:txBody>
        </p:sp>
        <p:sp>
          <p:nvSpPr>
            <p:cNvPr id="72" name="矩形: 圆角 71">
              <a:extLst>
                <a:ext uri="{FF2B5EF4-FFF2-40B4-BE49-F238E27FC236}">
                  <a16:creationId xmlns:a16="http://schemas.microsoft.com/office/drawing/2014/main" id="{130C5C76-6F2E-6998-DE2B-A5B4DC51F038}"/>
                </a:ext>
              </a:extLst>
            </p:cNvPr>
            <p:cNvSpPr/>
            <p:nvPr/>
          </p:nvSpPr>
          <p:spPr>
            <a:xfrm>
              <a:off x="3777262" y="4905259"/>
              <a:ext cx="1914956" cy="50291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0E9ABA93-2A5C-3B2B-A12B-642E523A560A}"/>
                </a:ext>
              </a:extLst>
            </p:cNvPr>
            <p:cNvSpPr txBox="1"/>
            <p:nvPr/>
          </p:nvSpPr>
          <p:spPr>
            <a:xfrm>
              <a:off x="3978337" y="4979948"/>
              <a:ext cx="15879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个人数据保护</a:t>
              </a:r>
            </a:p>
          </p:txBody>
        </p:sp>
        <p:sp>
          <p:nvSpPr>
            <p:cNvPr id="74" name="矩形: 圆角 73">
              <a:extLst>
                <a:ext uri="{FF2B5EF4-FFF2-40B4-BE49-F238E27FC236}">
                  <a16:creationId xmlns:a16="http://schemas.microsoft.com/office/drawing/2014/main" id="{A6A7CBFF-A5EB-6F57-A0B2-1C970A74A157}"/>
                </a:ext>
              </a:extLst>
            </p:cNvPr>
            <p:cNvSpPr/>
            <p:nvPr/>
          </p:nvSpPr>
          <p:spPr>
            <a:xfrm>
              <a:off x="3777262" y="5487911"/>
              <a:ext cx="1914956" cy="50291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7D22B6FA-ACC5-0D71-B042-AA2F64B524FA}"/>
                </a:ext>
              </a:extLst>
            </p:cNvPr>
            <p:cNvSpPr txBox="1"/>
            <p:nvPr/>
          </p:nvSpPr>
          <p:spPr>
            <a:xfrm>
              <a:off x="4054936" y="5566659"/>
              <a:ext cx="15879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轻量级应用</a:t>
              </a: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88B58C5C-5051-BEB5-B6AA-26A72D1E36BB}"/>
                </a:ext>
              </a:extLst>
            </p:cNvPr>
            <p:cNvSpPr txBox="1"/>
            <p:nvPr/>
          </p:nvSpPr>
          <p:spPr>
            <a:xfrm>
              <a:off x="7126841" y="3859960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家庭版</a:t>
              </a:r>
            </a:p>
          </p:txBody>
        </p:sp>
        <p:sp>
          <p:nvSpPr>
            <p:cNvPr id="77" name="矩形: 圆角 76">
              <a:extLst>
                <a:ext uri="{FF2B5EF4-FFF2-40B4-BE49-F238E27FC236}">
                  <a16:creationId xmlns:a16="http://schemas.microsoft.com/office/drawing/2014/main" id="{3B9E49A5-78DA-2315-2385-38A702EAF4F3}"/>
                </a:ext>
              </a:extLst>
            </p:cNvPr>
            <p:cNvSpPr/>
            <p:nvPr/>
          </p:nvSpPr>
          <p:spPr>
            <a:xfrm>
              <a:off x="6648236" y="4314632"/>
              <a:ext cx="1914956" cy="502914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79" name="矩形: 圆角 78">
              <a:extLst>
                <a:ext uri="{FF2B5EF4-FFF2-40B4-BE49-F238E27FC236}">
                  <a16:creationId xmlns:a16="http://schemas.microsoft.com/office/drawing/2014/main" id="{6684CADB-6166-F050-003A-80645B54B200}"/>
                </a:ext>
              </a:extLst>
            </p:cNvPr>
            <p:cNvSpPr/>
            <p:nvPr/>
          </p:nvSpPr>
          <p:spPr>
            <a:xfrm>
              <a:off x="6648236" y="4912090"/>
              <a:ext cx="1914956" cy="502914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58ADC5B2-FCF7-3835-BD8E-0E846E9D931A}"/>
                </a:ext>
              </a:extLst>
            </p:cNvPr>
            <p:cNvSpPr txBox="1"/>
            <p:nvPr/>
          </p:nvSpPr>
          <p:spPr>
            <a:xfrm>
              <a:off x="6811749" y="4996075"/>
              <a:ext cx="15879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远程协同使用</a:t>
              </a:r>
            </a:p>
          </p:txBody>
        </p:sp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74D753F2-0159-892E-D0B3-EF2B07F3258A}"/>
                </a:ext>
              </a:extLst>
            </p:cNvPr>
            <p:cNvSpPr txBox="1"/>
            <p:nvPr/>
          </p:nvSpPr>
          <p:spPr>
            <a:xfrm>
              <a:off x="6849310" y="4398386"/>
              <a:ext cx="15879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家庭成员共享</a:t>
              </a:r>
            </a:p>
          </p:txBody>
        </p:sp>
        <p:sp>
          <p:nvSpPr>
            <p:cNvPr id="81" name="矩形: 圆角 80">
              <a:extLst>
                <a:ext uri="{FF2B5EF4-FFF2-40B4-BE49-F238E27FC236}">
                  <a16:creationId xmlns:a16="http://schemas.microsoft.com/office/drawing/2014/main" id="{C783E83A-CD17-FD76-0AD5-447D1B8EC8B4}"/>
                </a:ext>
              </a:extLst>
            </p:cNvPr>
            <p:cNvSpPr/>
            <p:nvPr/>
          </p:nvSpPr>
          <p:spPr>
            <a:xfrm>
              <a:off x="6648236" y="5494742"/>
              <a:ext cx="1914956" cy="502914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A1E5747A-74D9-AFFA-52E4-9BBB6070B777}"/>
                </a:ext>
              </a:extLst>
            </p:cNvPr>
            <p:cNvSpPr txBox="1"/>
            <p:nvPr/>
          </p:nvSpPr>
          <p:spPr>
            <a:xfrm>
              <a:off x="6922590" y="5571869"/>
              <a:ext cx="14413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多设备备份</a:t>
              </a:r>
            </a:p>
          </p:txBody>
        </p: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6D2B2D9D-2D25-9B61-C6A6-1308C181ABDE}"/>
                </a:ext>
              </a:extLst>
            </p:cNvPr>
            <p:cNvSpPr txBox="1"/>
            <p:nvPr/>
          </p:nvSpPr>
          <p:spPr>
            <a:xfrm>
              <a:off x="9749429" y="3864775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accent2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家族版</a:t>
              </a:r>
            </a:p>
          </p:txBody>
        </p:sp>
        <p:sp>
          <p:nvSpPr>
            <p:cNvPr id="84" name="矩形: 圆角 83">
              <a:extLst>
                <a:ext uri="{FF2B5EF4-FFF2-40B4-BE49-F238E27FC236}">
                  <a16:creationId xmlns:a16="http://schemas.microsoft.com/office/drawing/2014/main" id="{47C6C2D2-3F20-73FD-9DE5-C1B4295C2440}"/>
                </a:ext>
              </a:extLst>
            </p:cNvPr>
            <p:cNvSpPr/>
            <p:nvPr/>
          </p:nvSpPr>
          <p:spPr>
            <a:xfrm>
              <a:off x="9270824" y="4319447"/>
              <a:ext cx="1914956" cy="50291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86" name="矩形: 圆角 85">
              <a:extLst>
                <a:ext uri="{FF2B5EF4-FFF2-40B4-BE49-F238E27FC236}">
                  <a16:creationId xmlns:a16="http://schemas.microsoft.com/office/drawing/2014/main" id="{D672E5DF-5D23-C706-B9BD-D699228835E6}"/>
                </a:ext>
              </a:extLst>
            </p:cNvPr>
            <p:cNvSpPr/>
            <p:nvPr/>
          </p:nvSpPr>
          <p:spPr>
            <a:xfrm>
              <a:off x="9270824" y="4916905"/>
              <a:ext cx="1914956" cy="50291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9ACC4C47-8238-F350-6D42-083639B39DAA}"/>
                </a:ext>
              </a:extLst>
            </p:cNvPr>
            <p:cNvSpPr txBox="1"/>
            <p:nvPr/>
          </p:nvSpPr>
          <p:spPr>
            <a:xfrm>
              <a:off x="9471580" y="4391945"/>
              <a:ext cx="15879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家族成员管理</a:t>
              </a:r>
            </a:p>
          </p:txBody>
        </p:sp>
        <p:sp>
          <p:nvSpPr>
            <p:cNvPr id="88" name="矩形: 圆角 87">
              <a:extLst>
                <a:ext uri="{FF2B5EF4-FFF2-40B4-BE49-F238E27FC236}">
                  <a16:creationId xmlns:a16="http://schemas.microsoft.com/office/drawing/2014/main" id="{4AB675DB-64CC-54AD-5068-F6860AC462E7}"/>
                </a:ext>
              </a:extLst>
            </p:cNvPr>
            <p:cNvSpPr/>
            <p:nvPr/>
          </p:nvSpPr>
          <p:spPr>
            <a:xfrm>
              <a:off x="9270824" y="5499557"/>
              <a:ext cx="1914956" cy="50291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381E712-6EC5-0998-FDC7-1D25F9182507}"/>
                </a:ext>
              </a:extLst>
            </p:cNvPr>
            <p:cNvSpPr txBox="1"/>
            <p:nvPr/>
          </p:nvSpPr>
          <p:spPr>
            <a:xfrm>
              <a:off x="9471579" y="4983696"/>
              <a:ext cx="15879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社群生态构建</a:t>
              </a:r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E86C15AB-2EF3-90E1-31EF-FD8417E80901}"/>
                </a:ext>
              </a:extLst>
            </p:cNvPr>
            <p:cNvSpPr txBox="1"/>
            <p:nvPr/>
          </p:nvSpPr>
          <p:spPr>
            <a:xfrm>
              <a:off x="9471579" y="5565999"/>
              <a:ext cx="15879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云端数据备份</a:t>
              </a:r>
            </a:p>
          </p:txBody>
        </p:sp>
        <p:sp>
          <p:nvSpPr>
            <p:cNvPr id="90" name="矩形: 圆角 89">
              <a:extLst>
                <a:ext uri="{FF2B5EF4-FFF2-40B4-BE49-F238E27FC236}">
                  <a16:creationId xmlns:a16="http://schemas.microsoft.com/office/drawing/2014/main" id="{6066203F-6279-D0B9-F036-25B993578743}"/>
                </a:ext>
              </a:extLst>
            </p:cNvPr>
            <p:cNvSpPr/>
            <p:nvPr/>
          </p:nvSpPr>
          <p:spPr>
            <a:xfrm>
              <a:off x="999579" y="6069495"/>
              <a:ext cx="10192843" cy="502914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5CB3705E-A8B6-7DAC-E443-EC6B72A12556}"/>
                </a:ext>
              </a:extLst>
            </p:cNvPr>
            <p:cNvSpPr txBox="1"/>
            <p:nvPr/>
          </p:nvSpPr>
          <p:spPr>
            <a:xfrm>
              <a:off x="4874257" y="6141038"/>
              <a:ext cx="323938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依照可使用的功能数量划分</a:t>
              </a: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BD09672B-DAEC-2DF7-1F90-E652CA62365F}"/>
                </a:ext>
              </a:extLst>
            </p:cNvPr>
            <p:cNvSpPr txBox="1"/>
            <p:nvPr/>
          </p:nvSpPr>
          <p:spPr>
            <a:xfrm>
              <a:off x="6961652" y="4125029"/>
              <a:ext cx="129073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最多支持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3</a:t>
              </a: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名用户激活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EA973444-5842-4A9C-C7F7-D9616DBC2C6E}"/>
                </a:ext>
              </a:extLst>
            </p:cNvPr>
            <p:cNvSpPr txBox="1"/>
            <p:nvPr/>
          </p:nvSpPr>
          <p:spPr>
            <a:xfrm>
              <a:off x="9549270" y="4125029"/>
              <a:ext cx="135806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最多支持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10</a:t>
              </a: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名用户激活</a:t>
              </a:r>
            </a:p>
          </p:txBody>
        </p:sp>
      </p:grp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9903EB3F-1402-BD01-5D11-B8E2ED5A5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7DAE-5449-F44E-9716-F44937B58A73}" type="slidenum">
              <a:rPr kumimoji="1"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9</a:t>
            </a:fld>
            <a:endParaRPr kumimoji="1"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9A3BD64-CAC0-D1DD-449E-7E753291E891}"/>
              </a:ext>
            </a:extLst>
          </p:cNvPr>
          <p:cNvSpPr txBox="1"/>
          <p:nvPr/>
        </p:nvSpPr>
        <p:spPr>
          <a:xfrm>
            <a:off x="575733" y="485423"/>
            <a:ext cx="2212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  <a:sym typeface="阿里巴巴普惠体" panose="00020600040101010101" pitchFamily="18" charset="-122"/>
              </a:rPr>
              <a:t>定价与营销</a:t>
            </a:r>
          </a:p>
        </p:txBody>
      </p:sp>
    </p:spTree>
    <p:extLst>
      <p:ext uri="{BB962C8B-B14F-4D97-AF65-F5344CB8AC3E}">
        <p14:creationId xmlns:p14="http://schemas.microsoft.com/office/powerpoint/2010/main" val="233203453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PICTURE" val="#739444;#739444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72940;#72912;#73764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2681</TotalTime>
  <Words>1879</Words>
  <Application>Microsoft Office PowerPoint</Application>
  <PresentationFormat>宽屏</PresentationFormat>
  <Paragraphs>305</Paragraphs>
  <Slides>13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等线 Light</vt:lpstr>
      <vt:lpstr>阿里巴巴普惠体</vt:lpstr>
      <vt:lpstr>等线</vt:lpstr>
      <vt:lpstr>阿里巴巴普惠体 Heavy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zhiying</cp:lastModifiedBy>
  <cp:revision>70</cp:revision>
  <dcterms:created xsi:type="dcterms:W3CDTF">2022-12-19T12:10:31Z</dcterms:created>
  <dcterms:modified xsi:type="dcterms:W3CDTF">2022-12-25T13:16:44Z</dcterms:modified>
</cp:coreProperties>
</file>

<file path=docProps/thumbnail.jpeg>
</file>